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61" r:id="rId3"/>
    <p:sldId id="262" r:id="rId4"/>
    <p:sldId id="263" r:id="rId5"/>
    <p:sldId id="265" r:id="rId6"/>
    <p:sldId id="266" r:id="rId7"/>
    <p:sldId id="264" r:id="rId8"/>
    <p:sldId id="256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87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microsoft.com/office/2007/relationships/hdphoto" Target="../media/hdphoto1.wdp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4.png"/><Relationship Id="rId7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6.png"/><Relationship Id="rId10" Type="http://schemas.microsoft.com/office/2007/relationships/hdphoto" Target="../media/hdphoto2.wdp"/><Relationship Id="rId4" Type="http://schemas.openxmlformats.org/officeDocument/2006/relationships/image" Target="../media/image35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03784">
            <a:off x="2791035" y="-1667732"/>
            <a:ext cx="4876800" cy="2730346"/>
          </a:xfrm>
          <a:custGeom>
            <a:avLst/>
            <a:gdLst/>
            <a:ahLst/>
            <a:cxnLst/>
            <a:rect l="l" t="t" r="r" b="b"/>
            <a:pathLst>
              <a:path w="7315200" h="4095519">
                <a:moveTo>
                  <a:pt x="0" y="0"/>
                </a:moveTo>
                <a:lnTo>
                  <a:pt x="7315200" y="0"/>
                </a:lnTo>
                <a:lnTo>
                  <a:pt x="7315200" y="4095520"/>
                </a:lnTo>
                <a:lnTo>
                  <a:pt x="0" y="409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775605">
            <a:off x="8629189" y="-781671"/>
            <a:ext cx="5968869" cy="3341757"/>
          </a:xfrm>
          <a:custGeom>
            <a:avLst/>
            <a:gdLst/>
            <a:ahLst/>
            <a:cxnLst/>
            <a:rect l="l" t="t" r="r" b="b"/>
            <a:pathLst>
              <a:path w="8953304" h="5012635">
                <a:moveTo>
                  <a:pt x="0" y="0"/>
                </a:moveTo>
                <a:lnTo>
                  <a:pt x="8953304" y="0"/>
                </a:lnTo>
                <a:lnTo>
                  <a:pt x="8953304" y="5012635"/>
                </a:lnTo>
                <a:lnTo>
                  <a:pt x="0" y="5012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352908">
            <a:off x="9840244" y="3493048"/>
            <a:ext cx="5662310" cy="3170125"/>
          </a:xfrm>
          <a:custGeom>
            <a:avLst/>
            <a:gdLst/>
            <a:ahLst/>
            <a:cxnLst/>
            <a:rect l="l" t="t" r="r" b="b"/>
            <a:pathLst>
              <a:path w="8493465" h="4755188">
                <a:moveTo>
                  <a:pt x="0" y="0"/>
                </a:moveTo>
                <a:lnTo>
                  <a:pt x="8493465" y="0"/>
                </a:lnTo>
                <a:lnTo>
                  <a:pt x="8493465" y="4755188"/>
                </a:lnTo>
                <a:lnTo>
                  <a:pt x="0" y="47551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953305">
            <a:off x="5283270" y="6390842"/>
            <a:ext cx="5662310" cy="3170125"/>
          </a:xfrm>
          <a:custGeom>
            <a:avLst/>
            <a:gdLst/>
            <a:ahLst/>
            <a:cxnLst/>
            <a:rect l="l" t="t" r="r" b="b"/>
            <a:pathLst>
              <a:path w="8493465" h="4755188">
                <a:moveTo>
                  <a:pt x="0" y="0"/>
                </a:moveTo>
                <a:lnTo>
                  <a:pt x="8493465" y="0"/>
                </a:lnTo>
                <a:lnTo>
                  <a:pt x="8493465" y="4755188"/>
                </a:lnTo>
                <a:lnTo>
                  <a:pt x="0" y="47551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935987">
            <a:off x="2309491" y="6732316"/>
            <a:ext cx="5662310" cy="3170125"/>
          </a:xfrm>
          <a:custGeom>
            <a:avLst/>
            <a:gdLst/>
            <a:ahLst/>
            <a:cxnLst/>
            <a:rect l="l" t="t" r="r" b="b"/>
            <a:pathLst>
              <a:path w="8493465" h="4755188">
                <a:moveTo>
                  <a:pt x="0" y="0"/>
                </a:moveTo>
                <a:lnTo>
                  <a:pt x="8493465" y="0"/>
                </a:lnTo>
                <a:lnTo>
                  <a:pt x="8493465" y="4755187"/>
                </a:lnTo>
                <a:lnTo>
                  <a:pt x="0" y="47551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552113">
            <a:off x="-2401162" y="4396768"/>
            <a:ext cx="5959079" cy="3336276"/>
          </a:xfrm>
          <a:custGeom>
            <a:avLst/>
            <a:gdLst/>
            <a:ahLst/>
            <a:cxnLst/>
            <a:rect l="l" t="t" r="r" b="b"/>
            <a:pathLst>
              <a:path w="8938619" h="5004414">
                <a:moveTo>
                  <a:pt x="0" y="0"/>
                </a:moveTo>
                <a:lnTo>
                  <a:pt x="8938619" y="0"/>
                </a:lnTo>
                <a:lnTo>
                  <a:pt x="8938619" y="5004414"/>
                </a:lnTo>
                <a:lnTo>
                  <a:pt x="0" y="50044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216829">
            <a:off x="-2145355" y="-1400343"/>
            <a:ext cx="5662310" cy="3170125"/>
          </a:xfrm>
          <a:custGeom>
            <a:avLst/>
            <a:gdLst/>
            <a:ahLst/>
            <a:cxnLst/>
            <a:rect l="l" t="t" r="r" b="b"/>
            <a:pathLst>
              <a:path w="8493465" h="4755188">
                <a:moveTo>
                  <a:pt x="0" y="0"/>
                </a:moveTo>
                <a:lnTo>
                  <a:pt x="8493466" y="0"/>
                </a:lnTo>
                <a:lnTo>
                  <a:pt x="8493466" y="4755188"/>
                </a:lnTo>
                <a:lnTo>
                  <a:pt x="0" y="47551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62000" y="1217940"/>
            <a:ext cx="10667999" cy="4599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54"/>
              </a:lnSpc>
            </a:pPr>
            <a:r>
              <a:rPr lang="en-US" sz="6000" b="1" spc="101" dirty="0">
                <a:solidFill>
                  <a:srgbClr val="FF0000"/>
                </a:solidFill>
                <a:latin typeface="Pompiere"/>
                <a:ea typeface="Pompiere"/>
                <a:cs typeface="Pompiere"/>
                <a:sym typeface="Pompiere"/>
              </a:rPr>
              <a:t>“GESTIONA RESPONSABLEMENTE LOS RECURSOS ECONÓMICOS</a:t>
            </a:r>
            <a:r>
              <a:rPr lang="en-US" sz="6000" spc="101" dirty="0">
                <a:solidFill>
                  <a:srgbClr val="FF0000"/>
                </a:solidFill>
                <a:latin typeface="Pompiere"/>
                <a:ea typeface="Pompiere"/>
                <a:cs typeface="Pompiere"/>
                <a:sym typeface="Pompiere"/>
              </a:rPr>
              <a:t>”</a:t>
            </a:r>
          </a:p>
          <a:p>
            <a:pPr>
              <a:lnSpc>
                <a:spcPts val="9154"/>
              </a:lnSpc>
            </a:pPr>
            <a:endParaRPr lang="en-US" sz="6000" b="1" spc="101" dirty="0">
              <a:solidFill>
                <a:srgbClr val="FF0000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D046A0-6F7A-4A53-BC1D-C7AAEB399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79" y="483734"/>
            <a:ext cx="10910252" cy="1635352"/>
          </a:xfrm>
          <a:prstGeom prst="rect">
            <a:avLst/>
          </a:prstGeom>
        </p:spPr>
      </p:pic>
      <p:sp>
        <p:nvSpPr>
          <p:cNvPr id="3" name="Cuadro de texto 7">
            <a:extLst>
              <a:ext uri="{FF2B5EF4-FFF2-40B4-BE49-F238E27FC236}">
                <a16:creationId xmlns:a16="http://schemas.microsoft.com/office/drawing/2014/main" id="{32F2ED0A-73AB-4B26-992D-E230FEA98651}"/>
              </a:ext>
            </a:extLst>
          </p:cNvPr>
          <p:cNvSpPr txBox="1"/>
          <p:nvPr/>
        </p:nvSpPr>
        <p:spPr>
          <a:xfrm>
            <a:off x="2631575" y="4440554"/>
            <a:ext cx="6454367" cy="193371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¿Por qué podría aumentar el precio? </a:t>
            </a:r>
            <a:endParaRPr lang="es-P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¿Qué ocurre cuando muchas personas quieren comprar un producto? </a:t>
            </a:r>
            <a:endParaRPr lang="es-P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¿Qué pasa si hay pocos productos disponibles? </a:t>
            </a:r>
            <a:endParaRPr lang="es-P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	¿Qué ocurriría si aparecen muchos vendedores?</a:t>
            </a:r>
            <a:endParaRPr lang="es-P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348169-0799-D36B-00AA-658619FE90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6"/>
          <a:stretch>
            <a:fillRect/>
          </a:stretch>
        </p:blipFill>
        <p:spPr bwMode="auto">
          <a:xfrm>
            <a:off x="5106600" y="2290490"/>
            <a:ext cx="1504315" cy="19786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042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02CA52F-A406-50F8-75C7-C275334B324D}"/>
              </a:ext>
            </a:extLst>
          </p:cNvPr>
          <p:cNvSpPr txBox="1"/>
          <p:nvPr/>
        </p:nvSpPr>
        <p:spPr>
          <a:xfrm>
            <a:off x="566057" y="977597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PE" sz="24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Situación 1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“Hay una gran cantidad de mangos y pocas personas quieren comprarlos.”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¿Qué podría pasar con el precio?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Situación 2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“Todos quieren comprar el nuevo celular, pero existen pocas unidades.”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¿Qué podría pasar con el precio?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Situación 3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“Hay muchas tiendas vendiendo polos similares.”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4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¿Qué podría suceder con los precios?</a:t>
            </a:r>
            <a:endParaRPr lang="es-PE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0F079B6-6F06-4074-5B08-8C78689F7064}"/>
              </a:ext>
            </a:extLst>
          </p:cNvPr>
          <p:cNvSpPr txBox="1"/>
          <p:nvPr/>
        </p:nvSpPr>
        <p:spPr>
          <a:xfrm>
            <a:off x="7416801" y="2736502"/>
            <a:ext cx="44413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PE" sz="2800" dirty="0">
                <a:effectLst/>
                <a:latin typeface="Segoe UI Emoji" panose="020B0502040204020203" pitchFamily="34" charset="0"/>
                <a:ea typeface="Arial" panose="020B0604020202020204" pitchFamily="34" charset="0"/>
                <a:cs typeface="Segoe UI Emoji" panose="020B0502040204020203" pitchFamily="34" charset="0"/>
              </a:rPr>
              <a:t>🟢</a:t>
            </a:r>
            <a:r>
              <a:rPr lang="es-PE" sz="2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 </a:t>
            </a:r>
            <a:r>
              <a:rPr lang="es-PE" sz="28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SUBE ( grita )</a:t>
            </a:r>
            <a:endParaRPr lang="es-PE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800" dirty="0">
                <a:effectLst/>
                <a:latin typeface="Segoe UI Emoji" panose="020B0502040204020203" pitchFamily="34" charset="0"/>
                <a:ea typeface="Arial" panose="020B0604020202020204" pitchFamily="34" charset="0"/>
                <a:cs typeface="Segoe UI Emoji" panose="020B0502040204020203" pitchFamily="34" charset="0"/>
              </a:rPr>
              <a:t>🔵</a:t>
            </a:r>
            <a:r>
              <a:rPr lang="es-PE" sz="2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 </a:t>
            </a:r>
            <a:r>
              <a:rPr lang="es-PE" sz="28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BAJA ( </a:t>
            </a:r>
            <a:r>
              <a:rPr lang="es-PE" sz="2800" b="1" dirty="0" err="1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shhh</a:t>
            </a:r>
            <a:r>
              <a:rPr lang="es-PE" sz="28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…)</a:t>
            </a:r>
            <a:endParaRPr lang="es-PE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buNone/>
            </a:pPr>
            <a:r>
              <a:rPr lang="es-PE" sz="2800" dirty="0">
                <a:effectLst/>
                <a:latin typeface="Segoe UI Emoji" panose="020B0502040204020203" pitchFamily="34" charset="0"/>
                <a:ea typeface="Arial" panose="020B0604020202020204" pitchFamily="34" charset="0"/>
                <a:cs typeface="Segoe UI Emoji" panose="020B0502040204020203" pitchFamily="34" charset="0"/>
              </a:rPr>
              <a:t>🟡</a:t>
            </a:r>
            <a:r>
              <a:rPr lang="es-PE" sz="2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 </a:t>
            </a:r>
            <a:r>
              <a:rPr lang="es-PE" sz="28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NO ESTOY SEGURO</a:t>
            </a:r>
            <a:endParaRPr lang="es-PE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95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9887F9-2C8D-196F-2DB0-C8BA2B687FDD}"/>
              </a:ext>
            </a:extLst>
          </p:cNvPr>
          <p:cNvSpPr txBox="1"/>
          <p:nvPr/>
        </p:nvSpPr>
        <p:spPr>
          <a:xfrm>
            <a:off x="595084" y="181957"/>
            <a:ext cx="1085668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PE" sz="32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“Si un vendedor puede colocar el precio que quiera, ¿por qué algunos productos bajan de precio cuando existen muchos vendedores y suben cuando muchas personas quieren comprarlos?”</a:t>
            </a:r>
            <a:endParaRPr lang="es-PE" sz="4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es-PE" sz="3200" dirty="0">
              <a:effectLst/>
              <a:latin typeface="Century Gothic" panose="020B0502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r>
              <a:rPr lang="es-PE" sz="32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comentan sus hipótesis.</a:t>
            </a:r>
            <a:endParaRPr lang="es-PE" sz="40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es-PE" sz="40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es-PE" sz="40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es-PE" sz="4000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es-PE" sz="3200" b="1" dirty="0">
              <a:latin typeface="Century Gothic" panose="020B0502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r>
              <a:rPr lang="es-PE" sz="3200" b="1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¿QUIÉN DECIDE EL PRECIO: EL VENDEDOR, EL COMPRADOR O EL MERCADO?</a:t>
            </a:r>
            <a:endParaRPr lang="es-PE" sz="4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E35218-0CB6-4548-8306-1CBB77BD03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51" b="7884"/>
          <a:stretch>
            <a:fillRect/>
          </a:stretch>
        </p:blipFill>
        <p:spPr>
          <a:xfrm>
            <a:off x="5660569" y="2402111"/>
            <a:ext cx="5791201" cy="303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7B79FEF-E992-6005-C8F5-C584418E2E42}"/>
              </a:ext>
            </a:extLst>
          </p:cNvPr>
          <p:cNvSpPr txBox="1"/>
          <p:nvPr/>
        </p:nvSpPr>
        <p:spPr>
          <a:xfrm>
            <a:off x="834571" y="962914"/>
            <a:ext cx="105228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“¡Abrimos nuestro negocio!: ¿ofertar, competir o perder?”</a:t>
            </a:r>
            <a:endParaRPr lang="es-PE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3264B6-37FF-304C-F858-C90446D7A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546" y="1843314"/>
            <a:ext cx="66484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4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EDECDF-D5E3-711C-FF5F-C58EB3A24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534" y="382361"/>
            <a:ext cx="9734931" cy="580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0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C98985B-BBAC-586D-3D1D-DD3DD283D2BD}"/>
              </a:ext>
            </a:extLst>
          </p:cNvPr>
          <p:cNvSpPr txBox="1"/>
          <p:nvPr/>
        </p:nvSpPr>
        <p:spPr>
          <a:xfrm>
            <a:off x="1671816" y="291399"/>
            <a:ext cx="8848365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Cada equipo recibe S/500 ficticios para crear un pequeño negocio. Deberán tomar decisiones y modificarlas frente a un cambio del mercado.</a:t>
            </a:r>
            <a:endParaRPr lang="es-PE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2BDA93A-7C0C-80AE-C1CA-AA577667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18307"/>
              </p:ext>
            </p:extLst>
          </p:nvPr>
        </p:nvGraphicFramePr>
        <p:xfrm>
          <a:off x="7402284" y="1796366"/>
          <a:ext cx="4556125" cy="2084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1602">
                  <a:extLst>
                    <a:ext uri="{9D8B030D-6E8A-4147-A177-3AD203B41FA5}">
                      <a16:colId xmlns:a16="http://schemas.microsoft.com/office/drawing/2014/main" val="3583550968"/>
                    </a:ext>
                  </a:extLst>
                </a:gridCol>
                <a:gridCol w="1123304">
                  <a:extLst>
                    <a:ext uri="{9D8B030D-6E8A-4147-A177-3AD203B41FA5}">
                      <a16:colId xmlns:a16="http://schemas.microsoft.com/office/drawing/2014/main" val="3192784329"/>
                    </a:ext>
                  </a:extLst>
                </a:gridCol>
                <a:gridCol w="934573">
                  <a:extLst>
                    <a:ext uri="{9D8B030D-6E8A-4147-A177-3AD203B41FA5}">
                      <a16:colId xmlns:a16="http://schemas.microsoft.com/office/drawing/2014/main" val="4154365801"/>
                    </a:ext>
                  </a:extLst>
                </a:gridCol>
                <a:gridCol w="406646">
                  <a:extLst>
                    <a:ext uri="{9D8B030D-6E8A-4147-A177-3AD203B41FA5}">
                      <a16:colId xmlns:a16="http://schemas.microsoft.com/office/drawing/2014/main" val="3946073912"/>
                    </a:ext>
                  </a:extLst>
                </a:gridCol>
              </a:tblGrid>
              <a:tr h="7658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Situación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¿Qué ocurre con nuestro negocio?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¿Qué decisión tomamos?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¿Por qué?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8585880"/>
                  </a:ext>
                </a:extLst>
              </a:tr>
              <a:tr h="4184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 dirty="0">
                          <a:effectLst/>
                        </a:rPr>
                        <a:t>📈 Aumenta la demanda: muchas personas quieren nuestro producto.</a:t>
                      </a:r>
                      <a:endParaRPr lang="es-PE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29123233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🏪 Aparece un competidor: vende un producto similar a menor precio.</a:t>
                      </a:r>
                      <a:endParaRPr lang="es-PE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15234275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48E3053-8A21-B6EF-C4BD-F6B307DBC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812422"/>
              </p:ext>
            </p:extLst>
          </p:nvPr>
        </p:nvGraphicFramePr>
        <p:xfrm>
          <a:off x="7469508" y="4437786"/>
          <a:ext cx="4556124" cy="2228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1225">
                  <a:extLst>
                    <a:ext uri="{9D8B030D-6E8A-4147-A177-3AD203B41FA5}">
                      <a16:colId xmlns:a16="http://schemas.microsoft.com/office/drawing/2014/main" val="404990317"/>
                    </a:ext>
                  </a:extLst>
                </a:gridCol>
                <a:gridCol w="1134899">
                  <a:extLst>
                    <a:ext uri="{9D8B030D-6E8A-4147-A177-3AD203B41FA5}">
                      <a16:colId xmlns:a16="http://schemas.microsoft.com/office/drawing/2014/main" val="1742137099"/>
                    </a:ext>
                  </a:extLst>
                </a:gridCol>
              </a:tblGrid>
              <a:tr h="4453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 dirty="0">
                          <a:effectLst/>
                        </a:rPr>
                        <a:t>Pregunta</a:t>
                      </a:r>
                      <a:endParaRPr lang="es-PE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Respuesta del equipo</a:t>
                      </a:r>
                      <a:endParaRPr lang="es-PE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65985469"/>
                  </a:ext>
                </a:extLst>
              </a:tr>
              <a:tr h="4453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¿Cómo se relacionan la oferta y la demanda con nuestro precio?</a:t>
                      </a:r>
                      <a:endParaRPr lang="es-PE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9524562"/>
                  </a:ext>
                </a:extLst>
              </a:tr>
              <a:tr h="2567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>
                          <a:effectLst/>
                        </a:rPr>
                        <a:t>¿Cómo influyó la competencia en nuestra decisión?</a:t>
                      </a:r>
                      <a:endParaRPr lang="es-PE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82923938"/>
                  </a:ext>
                </a:extLst>
              </a:tr>
              <a:tr h="2567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 dirty="0">
                          <a:effectLst/>
                        </a:rPr>
                        <a:t>¿Qué decisión fue la más importante para nuestro negocio?</a:t>
                      </a:r>
                      <a:endParaRPr lang="es-PE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38424110"/>
                  </a:ext>
                </a:extLst>
              </a:tr>
              <a:tr h="2567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400" dirty="0">
                          <a:effectLst/>
                        </a:rPr>
                        <a:t>¿Qué aprendimos sobre cómo funciona el mercado?</a:t>
                      </a:r>
                      <a:endParaRPr lang="es-PE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3418391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B9C0E1D1-8B85-0589-D4A2-F42EDC5AA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780" y="1386645"/>
            <a:ext cx="2617921" cy="35628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477B09D-CD42-3645-46DF-3AAE6495B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69" y="1319305"/>
            <a:ext cx="6381055" cy="406635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B0765FE2-E864-46DF-0A54-95B4C7EED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011322"/>
              </p:ext>
            </p:extLst>
          </p:nvPr>
        </p:nvGraphicFramePr>
        <p:xfrm>
          <a:off x="564768" y="2217411"/>
          <a:ext cx="5531231" cy="3829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4112">
                  <a:extLst>
                    <a:ext uri="{9D8B030D-6E8A-4147-A177-3AD203B41FA5}">
                      <a16:colId xmlns:a16="http://schemas.microsoft.com/office/drawing/2014/main" val="2159513804"/>
                    </a:ext>
                  </a:extLst>
                </a:gridCol>
                <a:gridCol w="944337">
                  <a:extLst>
                    <a:ext uri="{9D8B030D-6E8A-4147-A177-3AD203B41FA5}">
                      <a16:colId xmlns:a16="http://schemas.microsoft.com/office/drawing/2014/main" val="1505013036"/>
                    </a:ext>
                  </a:extLst>
                </a:gridCol>
                <a:gridCol w="1742782">
                  <a:extLst>
                    <a:ext uri="{9D8B030D-6E8A-4147-A177-3AD203B41FA5}">
                      <a16:colId xmlns:a16="http://schemas.microsoft.com/office/drawing/2014/main" val="2517847086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Aspectos del negocio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Nuestra decisión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¿Por qué tomamos esta decisión?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39883665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1. Nombre del negocio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74273974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2. ¿Qué producto venderemos?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1783266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3. ¿Quiénes serán nuestros compradores?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10416459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4. ¿Cuánto produciremos o compraremos?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9156613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5. ¿Cuánto invertiremos?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S/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97560511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6. ¿Cuál será nuestro precio de venta?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S/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1144953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7. ¿Qué otros negocios serían nuestra competencia?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64043807"/>
                  </a:ext>
                </a:extLst>
              </a:tr>
              <a:tr h="3409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PE" sz="1600">
                          <a:effectLst/>
                        </a:rPr>
                        <a:t>8. ¿Por qué los clientes comprarían nuestro producto?</a:t>
                      </a:r>
                      <a:endParaRPr lang="es-PE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PE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29185037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0684CD7A-B5E2-DB4C-0838-35F404219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284" y="4131936"/>
            <a:ext cx="1068684" cy="29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97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5791200"/>
            <a:ext cx="10972800" cy="928914"/>
          </a:xfrm>
          <a:prstGeom prst="roundRect">
            <a:avLst>
              <a:gd name="adj" fmla="val 21428"/>
            </a:avLst>
          </a:prstGeom>
          <a:solidFill>
            <a:srgbClr val="1B2538"/>
          </a:solidFill>
          <a:ln w="9525">
            <a:solidFill>
              <a:srgbClr val="272E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401067"/>
            <a:ext cx="5372100" cy="2466975"/>
          </a:xfrm>
          <a:prstGeom prst="roundRect">
            <a:avLst>
              <a:gd name="adj" fmla="val 6177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1401067"/>
            <a:ext cx="5372100" cy="2466975"/>
          </a:xfrm>
          <a:prstGeom prst="roundRect">
            <a:avLst>
              <a:gd name="adj" fmla="val 6177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66725" y="1361602"/>
            <a:ext cx="57150" cy="24669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35251" y="2843428"/>
            <a:ext cx="4876799" cy="1024614"/>
          </a:xfrm>
          <a:prstGeom prst="roundRect">
            <a:avLst>
              <a:gd name="adj" fmla="val 14492"/>
            </a:avLst>
          </a:prstGeom>
          <a:solidFill>
            <a:srgbClr val="151E31"/>
          </a:solidFill>
          <a:ln w="9525">
            <a:solidFill>
              <a:srgbClr val="2934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67425" y="1361602"/>
            <a:ext cx="57150" cy="2466975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34150" y="2944117"/>
            <a:ext cx="4781550" cy="835372"/>
          </a:xfrm>
          <a:prstGeom prst="roundRect">
            <a:avLst>
              <a:gd name="adj" fmla="val 14492"/>
            </a:avLst>
          </a:prstGeom>
          <a:solidFill>
            <a:srgbClr val="151E31"/>
          </a:solidFill>
          <a:ln w="9525">
            <a:solidFill>
              <a:srgbClr val="2934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5953125"/>
            <a:ext cx="26670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629" y="3022570"/>
            <a:ext cx="447675" cy="4191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7112" y="3063179"/>
            <a:ext cx="447675" cy="419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66825" y="5953125"/>
            <a:ext cx="101441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F8FAFC"/>
                </a:solidFill>
                <a:latin typeface="Plus Jakarta Sans"/>
              </a:rPr>
              <a:t>Efecto</a:t>
            </a:r>
            <a:r>
              <a:rPr b="1" i="0" u="none" dirty="0">
                <a:solidFill>
                  <a:srgbClr val="F8FAFC"/>
                </a:solidFill>
                <a:latin typeface="Plus Jakarta Sans"/>
              </a:rPr>
              <a:t> Conjunto: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Ambas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fuerzas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interactúan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constantemente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para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fijar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los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precios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y las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cantidades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de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intercambio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en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F8FAFC"/>
                </a:solidFill>
                <a:latin typeface="Plus Jakarta Sans"/>
              </a:rPr>
              <a:t>el</a:t>
            </a:r>
            <a:r>
              <a:rPr b="0" i="0" u="none" dirty="0">
                <a:solidFill>
                  <a:srgbClr val="F8FAFC"/>
                </a:solidFill>
                <a:latin typeface="Plus Jakarta Sans"/>
              </a:rPr>
              <a:t> mercado.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109" y="296507"/>
            <a:ext cx="8588573" cy="5447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90"/>
              </a:lnSpc>
            </a:pPr>
            <a:r>
              <a:rPr sz="3900" b="1" i="0" u="none" dirty="0">
                <a:solidFill>
                  <a:srgbClr val="FFFFFF"/>
                </a:solidFill>
                <a:latin typeface="Outfit"/>
              </a:rPr>
              <a:t>LA OFERTA Y LA DEMANDA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5109" y="961552"/>
            <a:ext cx="81795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Los dos </a:t>
            </a:r>
            <a:r>
              <a:rPr sz="1500" b="0" i="0" u="none" dirty="0" err="1">
                <a:solidFill>
                  <a:srgbClr val="94A3B8"/>
                </a:solidFill>
                <a:latin typeface="Plus Jakarta Sans"/>
              </a:rPr>
              <a:t>pilares</a:t>
            </a:r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Plus Jakarta Sans"/>
              </a:rPr>
              <a:t>fundamentales</a:t>
            </a:r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 del </a:t>
            </a:r>
            <a:r>
              <a:rPr sz="1500" b="0" i="0" u="none" dirty="0" err="1">
                <a:solidFill>
                  <a:srgbClr val="94A3B8"/>
                </a:solidFill>
                <a:latin typeface="Plus Jakarta Sans"/>
              </a:rPr>
              <a:t>funcionamiento</a:t>
            </a:r>
            <a:r>
              <a:rPr sz="1500" b="0" i="0" u="none" dirty="0">
                <a:solidFill>
                  <a:srgbClr val="94A3B8"/>
                </a:solidFill>
                <a:latin typeface="Plus Jakarta Sans"/>
              </a:rPr>
              <a:t> del mercado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" y="2239267"/>
            <a:ext cx="4876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 err="1">
                <a:solidFill>
                  <a:srgbClr val="E2E8F0"/>
                </a:solidFill>
                <a:latin typeface="Plus Jakarta Sans"/>
              </a:rPr>
              <a:t>Cantidad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 de un bien o </a:t>
            </a:r>
            <a:r>
              <a:rPr sz="1350" b="0" i="0" u="none" dirty="0" err="1">
                <a:solidFill>
                  <a:srgbClr val="E2E8F0"/>
                </a:solidFill>
                <a:latin typeface="Plus Jakarta Sans"/>
              </a:rPr>
              <a:t>servicio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 que </a:t>
            </a:r>
            <a:r>
              <a:rPr sz="1350" b="0" i="0" u="none" dirty="0" err="1">
                <a:solidFill>
                  <a:srgbClr val="E2E8F0"/>
                </a:solidFill>
                <a:latin typeface="Plus Jakarta Sans"/>
              </a:rPr>
              <a:t>los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sz="1350" b="1" i="0" u="none" dirty="0" err="1">
                <a:solidFill>
                  <a:srgbClr val="60A5FA"/>
                </a:solidFill>
                <a:latin typeface="Plus Jakarta Sans"/>
              </a:rPr>
              <a:t>consumidores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E2E8F0"/>
                </a:solidFill>
                <a:latin typeface="Plus Jakarta Sans"/>
              </a:rPr>
              <a:t>desean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 y </a:t>
            </a:r>
            <a:r>
              <a:rPr sz="1350" b="0" i="0" u="none" dirty="0" err="1">
                <a:solidFill>
                  <a:srgbClr val="E2E8F0"/>
                </a:solidFill>
                <a:latin typeface="Plus Jakarta Sans"/>
              </a:rPr>
              <a:t>pueden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E2E8F0"/>
                </a:solidFill>
                <a:latin typeface="Plus Jakarta Sans"/>
              </a:rPr>
              <a:t>comprar</a:t>
            </a:r>
            <a:r>
              <a:rPr sz="1350" b="0" i="0" u="none" dirty="0">
                <a:solidFill>
                  <a:srgbClr val="E2E8F0"/>
                </a:solidFill>
                <a:latin typeface="Plus Jakarta San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6616" y="2958404"/>
            <a:ext cx="4514850" cy="8656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25" b="1" i="0" u="none" dirty="0">
                <a:solidFill>
                  <a:srgbClr val="60A5FA"/>
                </a:solidFill>
                <a:latin typeface="Plus Jakarta Sans"/>
              </a:rPr>
              <a:t>DEMANDA – compradores 👥Si el chocolate cuesta S/ 1, los estudiantes quieren comprar 20 </a:t>
            </a:r>
            <a:r>
              <a:rPr lang="es-ES" sz="1125" b="1" i="0" u="none" dirty="0" err="1">
                <a:solidFill>
                  <a:srgbClr val="60A5FA"/>
                </a:solidFill>
                <a:latin typeface="Plus Jakarta Sans"/>
              </a:rPr>
              <a:t>chocolates.Si</a:t>
            </a:r>
            <a:r>
              <a:rPr lang="es-ES" sz="1125" b="1" i="0" u="none" dirty="0">
                <a:solidFill>
                  <a:srgbClr val="60A5FA"/>
                </a:solidFill>
                <a:latin typeface="Plus Jakarta Sans"/>
              </a:rPr>
              <a:t> sube a S/ 3, solo quieren comprar 10 chocolates.</a:t>
            </a:r>
          </a:p>
          <a:p>
            <a:pPr algn="l"/>
            <a:endParaRPr lang="es-ES" sz="1125" b="1" i="0" u="none" dirty="0">
              <a:solidFill>
                <a:srgbClr val="60A5FA"/>
              </a:solidFill>
              <a:latin typeface="Plus Jakarta Sans"/>
            </a:endParaRPr>
          </a:p>
          <a:p>
            <a:pPr algn="l"/>
            <a:r>
              <a:rPr lang="es-ES" sz="1125" b="1" i="0" u="none" dirty="0">
                <a:solidFill>
                  <a:srgbClr val="60A5FA"/>
                </a:solidFill>
                <a:latin typeface="Plus Jakarta Sans"/>
              </a:rPr>
              <a:t>👉 A mayor precio, menor cantidad demandada.</a:t>
            </a:r>
            <a:endParaRPr sz="1125" b="0" i="0" u="none" dirty="0">
              <a:solidFill>
                <a:srgbClr val="CBD5E1"/>
              </a:solidFill>
              <a:latin typeface="Plus Jakarta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34150" y="2239267"/>
            <a:ext cx="4876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E2E8F0"/>
                </a:solidFill>
                <a:latin typeface="Plus Jakarta Sans"/>
              </a:rPr>
              <a:t>Cantidad de un bien o servicio que los </a:t>
            </a:r>
            <a:r>
              <a:rPr sz="1350" b="1" i="0" u="none">
                <a:solidFill>
                  <a:srgbClr val="34D399"/>
                </a:solidFill>
                <a:latin typeface="Plus Jakarta Sans"/>
              </a:rPr>
              <a:t>productores</a:t>
            </a:r>
            <a:r>
              <a:rPr sz="1350" b="0" i="0" u="none">
                <a:solidFill>
                  <a:srgbClr val="E2E8F0"/>
                </a:solidFill>
                <a:latin typeface="Plus Jakarta Sans"/>
              </a:rPr>
              <a:t> están dispuestos a vender.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00383" y="3018019"/>
            <a:ext cx="451485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25" b="1" i="0" u="none" dirty="0">
                <a:solidFill>
                  <a:srgbClr val="34D399"/>
                </a:solidFill>
                <a:latin typeface="Plus Jakarta Sans"/>
              </a:rPr>
              <a:t>OFERTA – vendedores 🏪 Si el chocolate cuesta S/ 1, la tienda ofrece 5 </a:t>
            </a:r>
            <a:r>
              <a:rPr lang="es-ES" sz="1125" b="1" i="0" u="none" dirty="0" err="1">
                <a:solidFill>
                  <a:srgbClr val="34D399"/>
                </a:solidFill>
                <a:latin typeface="Plus Jakarta Sans"/>
              </a:rPr>
              <a:t>chocolates.Si</a:t>
            </a:r>
            <a:r>
              <a:rPr lang="es-ES" sz="1125" b="1" i="0" u="none" dirty="0">
                <a:solidFill>
                  <a:srgbClr val="34D399"/>
                </a:solidFill>
                <a:latin typeface="Plus Jakarta Sans"/>
              </a:rPr>
              <a:t> sube a S/ 3, la tienda está dispuesta a ofrecer 15 chocolates.</a:t>
            </a:r>
          </a:p>
          <a:p>
            <a:pPr algn="l"/>
            <a:endParaRPr lang="es-ES" sz="1125" b="1" i="0" u="none" dirty="0">
              <a:solidFill>
                <a:srgbClr val="34D399"/>
              </a:solidFill>
              <a:latin typeface="Plus Jakarta Sans"/>
            </a:endParaRPr>
          </a:p>
          <a:p>
            <a:pPr algn="l"/>
            <a:r>
              <a:rPr lang="es-ES" sz="1125" b="1" i="0" u="none" dirty="0">
                <a:solidFill>
                  <a:srgbClr val="34D399"/>
                </a:solidFill>
                <a:latin typeface="Plus Jakarta Sans"/>
              </a:rPr>
              <a:t>👉 A mayor precio, mayor cantidad ofertada.</a:t>
            </a:r>
            <a:endParaRPr sz="1125" b="0" i="0" u="none" dirty="0">
              <a:solidFill>
                <a:srgbClr val="CBD5E1"/>
              </a:solidFill>
              <a:latin typeface="Plus Jakarta San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3450" y="1720155"/>
            <a:ext cx="216277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 dirty="0">
                <a:solidFill>
                  <a:srgbClr val="60A5FA"/>
                </a:solidFill>
                <a:latin typeface="Outfit"/>
              </a:rPr>
              <a:t>LA DEMANDA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4150" y="1720155"/>
            <a:ext cx="1750218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34D399"/>
                </a:solidFill>
                <a:latin typeface="Outfit"/>
              </a:rPr>
              <a:t>LA OFERTA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D38FCC1-C042-44B5-FA23-A3173927A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916" y="3985951"/>
            <a:ext cx="2873567" cy="16234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17839" y="1390650"/>
            <a:ext cx="4107873" cy="3057525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023496" y="5393314"/>
            <a:ext cx="4835128" cy="1304925"/>
          </a:xfrm>
          <a:prstGeom prst="roundRect">
            <a:avLst>
              <a:gd name="adj" fmla="val 11678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30751" y="4686300"/>
            <a:ext cx="4835128" cy="1238250"/>
          </a:xfrm>
          <a:prstGeom prst="roundRect">
            <a:avLst>
              <a:gd name="adj" fmla="val 123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747271" y="2295525"/>
            <a:ext cx="47625" cy="130492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790575"/>
            <a:ext cx="3429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2395537"/>
            <a:ext cx="171450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41" y="5575589"/>
            <a:ext cx="266700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0316" y="5962650"/>
            <a:ext cx="123825" cy="1619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3068" y="5964813"/>
            <a:ext cx="16192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3391" y="5962650"/>
            <a:ext cx="12382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0316" y="6267450"/>
            <a:ext cx="123825" cy="1619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3068" y="6269613"/>
            <a:ext cx="161925" cy="1619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3391" y="6267450"/>
            <a:ext cx="123825" cy="161925"/>
          </a:xfrm>
          <a:prstGeom prst="rect">
            <a:avLst/>
          </a:prstGeom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147887"/>
              </p:ext>
            </p:extLst>
          </p:nvPr>
        </p:nvGraphicFramePr>
        <p:xfrm>
          <a:off x="955964" y="2000250"/>
          <a:ext cx="3287857" cy="2209800"/>
        </p:xfrm>
        <a:graphic>
          <a:graphicData uri="http://schemas.openxmlformats.org/drawingml/2006/table">
            <a:tbl>
              <a:tblPr/>
              <a:tblGrid>
                <a:gridCol w="1671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Precio del Chocolate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25" b="1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Demanda</a:t>
                      </a:r>
                      <a:r>
                        <a:rPr sz="1125" b="1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 </a:t>
                      </a:r>
                      <a:r>
                        <a:rPr sz="1125" b="1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Solicitada</a:t>
                      </a:r>
                      <a:endParaRPr sz="1125" b="1" i="0" u="none" dirty="0">
                        <a:solidFill>
                          <a:srgbClr val="475569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1.00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>
                          <a:solidFill>
                            <a:srgbClr val="16A34A"/>
                          </a:solidFill>
                          <a:latin typeface="Plus Jakarta Sans"/>
                        </a:rPr>
                        <a:t>10 unidades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2.00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5 unidades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4.00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>
                          <a:solidFill>
                            <a:srgbClr val="D97706"/>
                          </a:solidFill>
                          <a:latin typeface="Plus Jakarta Sans"/>
                        </a:rPr>
                        <a:t>3 unidades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7.00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 dirty="0">
                          <a:solidFill>
                            <a:srgbClr val="DC2626"/>
                          </a:solidFill>
                          <a:latin typeface="Plus Jakarta Sans"/>
                        </a:rPr>
                        <a:t>2 </a:t>
                      </a:r>
                      <a:r>
                        <a:rPr sz="1275" b="1" i="0" u="none" dirty="0" err="1">
                          <a:solidFill>
                            <a:srgbClr val="DC2626"/>
                          </a:solidFill>
                          <a:latin typeface="Plus Jakarta Sans"/>
                        </a:rPr>
                        <a:t>unidades</a:t>
                      </a:r>
                      <a:endParaRPr sz="1275" b="1" i="0" u="none" dirty="0">
                        <a:solidFill>
                          <a:srgbClr val="DC2626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09600" y="457200"/>
            <a:ext cx="4743450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Comportamiento del Consumidor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695325"/>
            <a:ext cx="6100762" cy="457200"/>
          </a:xfrm>
          <a:prstGeom prst="rect">
            <a:avLst/>
          </a:prstGeom>
          <a:noFill/>
        </p:spPr>
        <p:txBody>
          <a:bodyPr wrap="none" lIns="34290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Outfit"/>
              </a:rPr>
              <a:t>LA LEY DE LA DEMANDA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03614" y="1628775"/>
            <a:ext cx="6720527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Outfit"/>
              </a:rPr>
              <a:t>Tabla Demanda del Chocolate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47869" y="5589876"/>
            <a:ext cx="516850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40AF"/>
                </a:solidFill>
                <a:latin typeface="Outfit"/>
              </a:rPr>
              <a:t>Principio Fundamental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7467" y="4857750"/>
            <a:ext cx="482560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Curva con </a:t>
            </a:r>
            <a:r>
              <a:rPr sz="1200" b="1" i="0" u="none" dirty="0" err="1">
                <a:solidFill>
                  <a:srgbClr val="0F172A"/>
                </a:solidFill>
                <a:latin typeface="Plus Jakarta Sans"/>
              </a:rPr>
              <a:t>Pendiente</a:t>
            </a:r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0F172A"/>
                </a:solidFill>
                <a:latin typeface="Plus Jakarta Sans"/>
              </a:rPr>
              <a:t>Negativa</a:t>
            </a:r>
            <a:endParaRPr sz="12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7467" y="5095875"/>
            <a:ext cx="4111228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Al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subir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el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precio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de un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producto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pierde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atractivo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económico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frente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a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otras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opciones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y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los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consumidores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reducen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su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compra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230FACD-B320-173E-EC2F-6BBB470205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841" y="804862"/>
            <a:ext cx="6282377" cy="3799177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CA894C8C-708C-4F2D-1C72-FCBD86F8336B}"/>
              </a:ext>
            </a:extLst>
          </p:cNvPr>
          <p:cNvSpPr/>
          <p:nvPr/>
        </p:nvSpPr>
        <p:spPr>
          <a:xfrm>
            <a:off x="5632841" y="4671060"/>
            <a:ext cx="6086162" cy="5200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 gráfico se puede interpretar: si el precio de las barras de chocolate sube, las unidades (U) demandadas disminuye.</a:t>
            </a:r>
            <a:endParaRPr lang="es-P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39436" y="1271587"/>
            <a:ext cx="3530500" cy="1476375"/>
          </a:xfrm>
          <a:prstGeom prst="roundRect">
            <a:avLst>
              <a:gd name="adj" fmla="val 903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060436" y="1271587"/>
            <a:ext cx="3530649" cy="1476375"/>
          </a:xfrm>
          <a:prstGeom prst="roundRect">
            <a:avLst>
              <a:gd name="adj" fmla="val 903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81586" y="1271587"/>
            <a:ext cx="3530500" cy="1476375"/>
          </a:xfrm>
          <a:prstGeom prst="roundRect">
            <a:avLst>
              <a:gd name="adj" fmla="val 903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40800" y="4147706"/>
            <a:ext cx="3530500" cy="1276350"/>
          </a:xfrm>
          <a:prstGeom prst="roundRect">
            <a:avLst>
              <a:gd name="adj" fmla="val 104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161800" y="4147706"/>
            <a:ext cx="3530649" cy="1276350"/>
          </a:xfrm>
          <a:prstGeom prst="roundRect">
            <a:avLst>
              <a:gd name="adj" fmla="val 104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147150" y="4110039"/>
            <a:ext cx="3530500" cy="1276350"/>
          </a:xfrm>
          <a:prstGeom prst="roundRect">
            <a:avLst>
              <a:gd name="adj" fmla="val 10447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39461" y="1471612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260461" y="1471612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981611" y="1471612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40825" y="4347731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361825" y="4347731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F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450" y="4338206"/>
            <a:ext cx="142875" cy="190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" y="457200"/>
            <a:ext cx="11068050" cy="93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Variables de Mercado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695325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0F172A"/>
                </a:solidFill>
                <a:latin typeface="Outfit"/>
              </a:rPr>
              <a:t>¿QUÉ FACTORES CAMBIAN LA DEMANDA?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461" y="1947862"/>
            <a:ext cx="322570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Un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incremento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en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el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precio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reduce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directamente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el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interés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de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compra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del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consumidor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60461" y="1947862"/>
            <a:ext cx="32258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Mayores ingresos incrementan la capacidad adquisitiva para consumir más bienes.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81611" y="1947862"/>
            <a:ext cx="32257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La variación en precios de bienes afines motiva la sustitución de productos.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825" y="4823981"/>
            <a:ext cx="32257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Las tendencias cambiantes modifican el deseo del público por adquirir ciertos bienes.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61825" y="4823981"/>
            <a:ext cx="322584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Un número superior de compradores potenciales amplifica la demanda global.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7650" y="4595814"/>
            <a:ext cx="32447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Si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sube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el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precio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de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una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bebida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,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los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consumidores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eligen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otra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opción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más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económica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en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F0F9FF"/>
                </a:solidFill>
                <a:latin typeface="Plus Jakarta Sans"/>
              </a:rPr>
              <a:t>el</a:t>
            </a:r>
            <a:r>
              <a:rPr sz="1125" b="0" i="0" u="none" dirty="0">
                <a:solidFill>
                  <a:srgbClr val="F0F9FF"/>
                </a:solidFill>
                <a:latin typeface="Plus Jakarta Sans"/>
              </a:rPr>
              <a:t> mercado.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6586" y="1471612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Plus Jakarta Sans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4761" y="1562100"/>
            <a:ext cx="187523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Outfit"/>
              </a:rPr>
              <a:t>Precio del Producto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7586" y="1471612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16A34A"/>
                </a:solidFill>
                <a:latin typeface="Plus Jakarta Sans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5761" y="1562100"/>
            <a:ext cx="163770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 dirty="0">
                <a:solidFill>
                  <a:srgbClr val="0F172A"/>
                </a:solidFill>
                <a:latin typeface="Outfit"/>
              </a:rPr>
              <a:t>Nivel de </a:t>
            </a:r>
            <a:r>
              <a:rPr sz="1275" b="1" i="0" u="none" dirty="0" err="1">
                <a:solidFill>
                  <a:srgbClr val="0F172A"/>
                </a:solidFill>
                <a:latin typeface="Outfit"/>
              </a:rPr>
              <a:t>Ingresos</a:t>
            </a:r>
            <a:endParaRPr sz="1275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38736" y="1471612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76911" y="1562100"/>
            <a:ext cx="166270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 dirty="0">
                <a:solidFill>
                  <a:srgbClr val="0F172A"/>
                </a:solidFill>
                <a:latin typeface="Outfit"/>
              </a:rPr>
              <a:t>Bienes </a:t>
            </a:r>
            <a:r>
              <a:rPr sz="1275" b="1" i="0" u="none" dirty="0" err="1">
                <a:solidFill>
                  <a:srgbClr val="0F172A"/>
                </a:solidFill>
                <a:latin typeface="Outfit"/>
              </a:rPr>
              <a:t>Sustitutos</a:t>
            </a:r>
            <a:endParaRPr sz="1275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7950" y="4347731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9333EA"/>
                </a:solidFill>
                <a:latin typeface="Plus Jakarta Sans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6125" y="4438219"/>
            <a:ext cx="208776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 dirty="0" err="1">
                <a:solidFill>
                  <a:srgbClr val="0F172A"/>
                </a:solidFill>
                <a:latin typeface="Outfit"/>
              </a:rPr>
              <a:t>Preferencias</a:t>
            </a:r>
            <a:r>
              <a:rPr sz="1275" b="1" i="0" u="none" dirty="0">
                <a:solidFill>
                  <a:srgbClr val="0F172A"/>
                </a:solidFill>
                <a:latin typeface="Outfit"/>
              </a:rPr>
              <a:t> y </a:t>
            </a:r>
            <a:r>
              <a:rPr sz="1275" b="1" i="0" u="none" dirty="0" err="1">
                <a:solidFill>
                  <a:srgbClr val="0F172A"/>
                </a:solidFill>
                <a:latin typeface="Outfit"/>
              </a:rPr>
              <a:t>Modas</a:t>
            </a:r>
            <a:endParaRPr sz="1275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18950" y="4347731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E11D48"/>
                </a:solidFill>
                <a:latin typeface="Plus Jakarta Sans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57125" y="4438219"/>
            <a:ext cx="207525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Outfit"/>
              </a:rPr>
              <a:t>Tamaño de Población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7326" y="4338206"/>
            <a:ext cx="196274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FFFFFF"/>
                </a:solidFill>
                <a:latin typeface="Outfit"/>
              </a:rPr>
              <a:t>EJEMPLO PRÁCTICO</a:t>
            </a: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04748BDB-75CE-1ECC-61C3-4C87336838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659" r="71163" b="48813"/>
          <a:stretch>
            <a:fillRect/>
          </a:stretch>
        </p:blipFill>
        <p:spPr>
          <a:xfrm>
            <a:off x="1315524" y="2838450"/>
            <a:ext cx="1018259" cy="1065191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E3A9F832-D447-B679-E29A-F168FECFD6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075" t="30871" r="36612" b="46983"/>
          <a:stretch>
            <a:fillRect/>
          </a:stretch>
        </p:blipFill>
        <p:spPr>
          <a:xfrm>
            <a:off x="4712564" y="2550535"/>
            <a:ext cx="1287803" cy="1518806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DA873E80-F85C-C8FE-B813-027154D95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2" t="51906" r="70612" b="32323"/>
          <a:stretch>
            <a:fillRect/>
          </a:stretch>
        </p:blipFill>
        <p:spPr>
          <a:xfrm>
            <a:off x="4857125" y="5514544"/>
            <a:ext cx="2046439" cy="1081521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691A605C-E1BA-AEEF-E6BE-B91C9F0826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777" t="29659" b="49646"/>
          <a:stretch>
            <a:fillRect/>
          </a:stretch>
        </p:blipFill>
        <p:spPr>
          <a:xfrm>
            <a:off x="1622321" y="5421488"/>
            <a:ext cx="1287674" cy="1277806"/>
          </a:xfrm>
          <a:prstGeom prst="rect">
            <a:avLst/>
          </a:prstGeom>
        </p:spPr>
      </p:pic>
      <p:pic>
        <p:nvPicPr>
          <p:cNvPr id="1026" name="Picture 2" descr="Big Cola en México: El error que apagó el éxito de la bebida peruana que prometía revolucionar | El Popular">
            <a:extLst>
              <a:ext uri="{FF2B5EF4-FFF2-40B4-BE49-F238E27FC236}">
                <a16:creationId xmlns:a16="http://schemas.microsoft.com/office/drawing/2014/main" id="{E435BA26-FE94-F321-C9F2-7690F6D7E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7"/>
          <a:stretch>
            <a:fillRect/>
          </a:stretch>
        </p:blipFill>
        <p:spPr bwMode="auto">
          <a:xfrm>
            <a:off x="8505486" y="3002202"/>
            <a:ext cx="1803338" cy="99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233487"/>
            <a:ext cx="3645693" cy="3057525"/>
          </a:xfrm>
          <a:prstGeom prst="roundRect">
            <a:avLst>
              <a:gd name="adj" fmla="val 49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794896" y="5229225"/>
            <a:ext cx="2501504" cy="1304925"/>
          </a:xfrm>
          <a:prstGeom prst="roundRect">
            <a:avLst>
              <a:gd name="adj" fmla="val 11678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47675" y="4953000"/>
            <a:ext cx="4835128" cy="1238250"/>
          </a:xfrm>
          <a:prstGeom prst="roundRect">
            <a:avLst>
              <a:gd name="adj" fmla="val 123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794896" y="5229225"/>
            <a:ext cx="47625" cy="1304925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225" y="790575"/>
            <a:ext cx="3429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2395537"/>
            <a:ext cx="171450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" y="5305425"/>
            <a:ext cx="533400" cy="533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7" y="5419725"/>
            <a:ext cx="266700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1121" y="5815012"/>
            <a:ext cx="12382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3608" y="5800724"/>
            <a:ext cx="16192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196" y="5815012"/>
            <a:ext cx="123825" cy="1619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1121" y="6119812"/>
            <a:ext cx="123825" cy="1619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3608" y="6105524"/>
            <a:ext cx="161925" cy="1619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4196" y="6119812"/>
            <a:ext cx="123825" cy="161925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482831"/>
              </p:ext>
            </p:extLst>
          </p:nvPr>
        </p:nvGraphicFramePr>
        <p:xfrm>
          <a:off x="799779" y="1804988"/>
          <a:ext cx="3038475" cy="2209800"/>
        </p:xfrm>
        <a:graphic>
          <a:graphicData uri="http://schemas.openxmlformats.org/drawingml/2006/table">
            <a:tbl>
              <a:tblPr/>
              <a:tblGrid>
                <a:gridCol w="163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Precio del Chocolate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25" b="1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Oferta Producida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1.00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>
                          <a:solidFill>
                            <a:srgbClr val="DC2626"/>
                          </a:solidFill>
                          <a:latin typeface="Plus Jakarta Sans"/>
                        </a:rPr>
                        <a:t>0 unidades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2.00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>
                          <a:solidFill>
                            <a:srgbClr val="D97706"/>
                          </a:solidFill>
                          <a:latin typeface="Plus Jakarta Sans"/>
                        </a:rPr>
                        <a:t>3 unidades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4.00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6 unidades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S/ 7.00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75" b="1" i="0" u="none" dirty="0">
                          <a:solidFill>
                            <a:srgbClr val="16A34A"/>
                          </a:solidFill>
                          <a:latin typeface="Plus Jakarta Sans"/>
                        </a:rPr>
                        <a:t>8 </a:t>
                      </a:r>
                      <a:r>
                        <a:rPr sz="1275" b="1" i="0" u="none" dirty="0" err="1">
                          <a:solidFill>
                            <a:srgbClr val="16A34A"/>
                          </a:solidFill>
                          <a:latin typeface="Plus Jakarta Sans"/>
                        </a:rPr>
                        <a:t>unidades</a:t>
                      </a:r>
                      <a:endParaRPr sz="1275" b="1" i="0" u="none" dirty="0">
                        <a:solidFill>
                          <a:srgbClr val="16A34A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09600" y="457200"/>
            <a:ext cx="4295775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Plus Jakarta Sans"/>
              </a:rPr>
              <a:t>Comportamiento del Productor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695325"/>
            <a:ext cx="5513189" cy="457200"/>
          </a:xfrm>
          <a:prstGeom prst="rect">
            <a:avLst/>
          </a:prstGeom>
          <a:noFill/>
        </p:spPr>
        <p:txBody>
          <a:bodyPr wrap="none" lIns="34290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Outfit"/>
              </a:rPr>
              <a:t>LA LEY DE LA OFERTA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7429" y="1433513"/>
            <a:ext cx="6720527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 dirty="0" err="1">
                <a:solidFill>
                  <a:srgbClr val="1E293B"/>
                </a:solidFill>
                <a:latin typeface="Outfit"/>
              </a:rPr>
              <a:t>Tabla</a:t>
            </a:r>
            <a:r>
              <a:rPr sz="1350" b="1" i="0" u="none" dirty="0">
                <a:solidFill>
                  <a:srgbClr val="1E293B"/>
                </a:solidFill>
                <a:latin typeface="Outfit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Outfit"/>
              </a:rPr>
              <a:t>Oferta</a:t>
            </a:r>
            <a:r>
              <a:rPr sz="1350" b="1" i="0" u="none" dirty="0">
                <a:solidFill>
                  <a:srgbClr val="1E293B"/>
                </a:solidFill>
                <a:latin typeface="Outfit"/>
              </a:rPr>
              <a:t> del Chocolate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3033" y="5381625"/>
            <a:ext cx="516850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65F46"/>
                </a:solidFill>
                <a:latin typeface="Outfit"/>
              </a:rPr>
              <a:t>Principio Fundamental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500" y="5153025"/>
            <a:ext cx="455890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Curva con </a:t>
            </a:r>
            <a:r>
              <a:rPr sz="1200" b="1" i="0" u="none" dirty="0" err="1">
                <a:solidFill>
                  <a:srgbClr val="0F172A"/>
                </a:solidFill>
                <a:latin typeface="Plus Jakarta Sans"/>
              </a:rPr>
              <a:t>Pendiente</a:t>
            </a:r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0F172A"/>
                </a:solidFill>
                <a:latin typeface="Plus Jakarta Sans"/>
              </a:rPr>
              <a:t>Positiva</a:t>
            </a:r>
            <a:endParaRPr sz="12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33500" y="5391150"/>
            <a:ext cx="3844528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Precios más elevados generan mayor margen de ganancia, incentivando a las fábricas a incrementar la producción.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97A3ABD0-3E00-675E-3E30-185F1BA2B5E9}"/>
              </a:ext>
            </a:extLst>
          </p:cNvPr>
          <p:cNvSpPr/>
          <p:nvPr/>
        </p:nvSpPr>
        <p:spPr>
          <a:xfrm>
            <a:off x="3810323" y="-6095365"/>
            <a:ext cx="7053580" cy="816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4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 gráfico se puede interpretar: si el precio de las barras de chocolate es bajo, la empresa estará dispuesta a producir lo menos posible; pero si el precio de estas es alto, entonces la empresa estará dispuesta a producir más barras de chocolate.</a:t>
            </a:r>
            <a:endParaRPr lang="es-PE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AE70748-DE84-AD9E-35CD-6F60B159DE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397" y="480695"/>
            <a:ext cx="5536877" cy="3205451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CF934734-FA4D-4211-F965-D8907DC0776D}"/>
              </a:ext>
            </a:extLst>
          </p:cNvPr>
          <p:cNvSpPr/>
          <p:nvPr/>
        </p:nvSpPr>
        <p:spPr>
          <a:xfrm>
            <a:off x="4658121" y="3882707"/>
            <a:ext cx="7053580" cy="9274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4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 gráfico se puede interpretar: si el precio de las barras de chocolate es bajo, la empresa estará dispuesta a producir lo menos posible; pero si el precio de estas es alto, entonces la empresa estará dispuesta a producir más barras de chocolate.</a:t>
            </a:r>
            <a:endParaRPr lang="es-PE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238250"/>
            <a:ext cx="109728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670226"/>
            <a:ext cx="10972800" cy="1730573"/>
          </a:xfrm>
          <a:prstGeom prst="roundRect">
            <a:avLst>
              <a:gd name="adj" fmla="val 8806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233337"/>
            <a:ext cx="2072580" cy="1520725"/>
          </a:xfrm>
          <a:prstGeom prst="roundRect">
            <a:avLst>
              <a:gd name="adj" fmla="val 751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834580" y="1233337"/>
            <a:ext cx="2072580" cy="1520725"/>
          </a:xfrm>
          <a:prstGeom prst="roundRect">
            <a:avLst>
              <a:gd name="adj" fmla="val 751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059560" y="1233337"/>
            <a:ext cx="2072729" cy="1520725"/>
          </a:xfrm>
          <a:prstGeom prst="roundRect">
            <a:avLst>
              <a:gd name="adj" fmla="val 751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284690" y="1233337"/>
            <a:ext cx="2072580" cy="1725302"/>
          </a:xfrm>
          <a:prstGeom prst="roundRect">
            <a:avLst>
              <a:gd name="adj" fmla="val 751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509670" y="1233337"/>
            <a:ext cx="2072729" cy="1520725"/>
          </a:xfrm>
          <a:prstGeom prst="roundRect">
            <a:avLst>
              <a:gd name="adj" fmla="val 751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14400" y="5860851"/>
            <a:ext cx="103632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1525" y="1395262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996505" y="1395262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221485" y="1395262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446615" y="1395262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671595" y="1395262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14400" y="4898826"/>
            <a:ext cx="1228725" cy="2857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14400" y="5317926"/>
            <a:ext cx="4857750" cy="409575"/>
          </a:xfrm>
          <a:prstGeom prst="roundRect">
            <a:avLst>
              <a:gd name="adj" fmla="val 23255"/>
            </a:avLst>
          </a:prstGeom>
          <a:solidFill>
            <a:srgbClr val="1D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19850" y="5317926"/>
            <a:ext cx="4857750" cy="409575"/>
          </a:xfrm>
          <a:prstGeom prst="roundRect">
            <a:avLst>
              <a:gd name="adj" fmla="val 23255"/>
            </a:avLst>
          </a:prstGeom>
          <a:solidFill>
            <a:srgbClr val="1D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4400" y="5317926"/>
            <a:ext cx="38100" cy="409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19850" y="5317926"/>
            <a:ext cx="38100" cy="409575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5427464"/>
            <a:ext cx="190500" cy="1905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9600" y="457200"/>
            <a:ext cx="110680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Plus Jakarta Sans"/>
              </a:rPr>
              <a:t>Dinámica de la Producción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695325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¿QUÉ FACTORES CAMBIAN LA OFERTA?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956101"/>
            <a:ext cx="10458450" cy="2160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162" b="0" i="0" u="none">
                <a:solidFill>
                  <a:srgbClr val="E2E8F0"/>
                </a:solidFill>
                <a:latin typeface="Plus Jakarta Sans"/>
              </a:rPr>
              <a:t>👉 Cuando ambas fuerzas interactúan, determinan de forma conjunta el </a:t>
            </a:r>
            <a:r>
              <a:rPr sz="1162" b="1" i="0" u="none">
                <a:solidFill>
                  <a:srgbClr val="E2E8F0"/>
                </a:solidFill>
                <a:latin typeface="Plus Jakarta Sans"/>
              </a:rPr>
              <a:t>precio de equilibrio</a:t>
            </a:r>
            <a:r>
              <a:rPr sz="1162" b="0" i="0" u="none">
                <a:solidFill>
                  <a:srgbClr val="E2E8F0"/>
                </a:solidFill>
                <a:latin typeface="Plus Jakarta Sans"/>
              </a:rPr>
              <a:t> y la </a:t>
            </a:r>
            <a:r>
              <a:rPr sz="1162" b="1" i="0" u="none">
                <a:solidFill>
                  <a:srgbClr val="E2E8F0"/>
                </a:solidFill>
                <a:latin typeface="Plus Jakarta Sans"/>
              </a:rPr>
              <a:t>cantidad de bienes intercambiados</a:t>
            </a:r>
            <a:r>
              <a:rPr sz="1162" b="0" i="0" u="none">
                <a:solidFill>
                  <a:srgbClr val="E2E8F0"/>
                </a:solidFill>
                <a:latin typeface="Plus Jakarta San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8650" y="139526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16A34A"/>
                </a:solidFill>
                <a:latin typeface="Plus Jakarta Sans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1525" y="1833412"/>
            <a:ext cx="2295208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Outfit"/>
              </a:rPr>
              <a:t>Precio del Bien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525" y="2071537"/>
            <a:ext cx="1843980" cy="520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6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Un mayor valor estimula un volumen superior de producción.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53630" y="139526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DC2626"/>
                </a:solidFill>
                <a:latin typeface="Plus Jakarta Sans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96505" y="1833412"/>
            <a:ext cx="1460336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125" b="1" i="0" u="none" dirty="0">
                <a:solidFill>
                  <a:srgbClr val="0F172A"/>
                </a:solidFill>
                <a:latin typeface="Outfit"/>
              </a:rPr>
              <a:t>El precio de otros bienes</a:t>
            </a:r>
            <a:endParaRPr sz="1125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96505" y="2071537"/>
            <a:ext cx="1843980" cy="5280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6"/>
              </a:lnSpc>
            </a:pPr>
            <a:r>
              <a:rPr lang="es-ES" sz="1012" b="0" i="0" u="none" dirty="0">
                <a:solidFill>
                  <a:srgbClr val="475569"/>
                </a:solidFill>
                <a:latin typeface="Plus Jakarta Sans"/>
              </a:rPr>
              <a:t>La variación del precio de un bien o servicio afecta a otros con los que está relacionado</a:t>
            </a:r>
            <a:endParaRPr sz="1012" b="0" i="0" u="none" dirty="0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78610" y="139526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0284C7"/>
                </a:solidFill>
                <a:latin typeface="Plus Jakarta Sans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21485" y="1833412"/>
            <a:ext cx="2295404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0F172A"/>
                </a:solidFill>
                <a:latin typeface="Outfit"/>
              </a:rPr>
              <a:t>Tecnología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21485" y="2071537"/>
            <a:ext cx="1844129" cy="520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6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Maquinaria moderna optimiza costos y eleva la oferta.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03740" y="139526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0F172A"/>
                </a:solidFill>
                <a:latin typeface="Plus Jakarta Sans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6614" y="1746849"/>
            <a:ext cx="1678455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25" b="1" i="0" u="none" dirty="0">
                <a:solidFill>
                  <a:srgbClr val="0F172A"/>
                </a:solidFill>
                <a:latin typeface="Outfit"/>
              </a:rPr>
              <a:t>El precio de los factores productivos</a:t>
            </a:r>
            <a:endParaRPr sz="1125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46615" y="2071537"/>
            <a:ext cx="1843980" cy="8871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6"/>
              </a:lnSpc>
            </a:pPr>
            <a:r>
              <a:rPr lang="es-ES" sz="1012" b="0" i="0" u="none" dirty="0">
                <a:solidFill>
                  <a:srgbClr val="475569"/>
                </a:solidFill>
                <a:latin typeface="Plus Jakarta Sans"/>
              </a:rPr>
              <a:t>Si uno o más factores productivos aumenta de precio, esto afecta al costo total de la producción y genera una disminución de la oferta. </a:t>
            </a:r>
            <a:r>
              <a:rPr sz="1012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8720" y="139526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9333EA"/>
                </a:solidFill>
                <a:latin typeface="Plus Jakarta Sans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71595" y="1833412"/>
            <a:ext cx="2295404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 err="1">
                <a:solidFill>
                  <a:srgbClr val="0F172A"/>
                </a:solidFill>
                <a:latin typeface="Outfit"/>
              </a:rPr>
              <a:t>Expectativas</a:t>
            </a:r>
            <a:endParaRPr sz="1125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71595" y="2071537"/>
            <a:ext cx="1844129" cy="520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66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Proyecciones futuras sobre la economía orientan la producción.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7750" y="4955976"/>
            <a:ext cx="10572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Plus Jakarta Sans"/>
              </a:rPr>
              <a:t>🎯 IDEA CLAVE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57425" y="4932164"/>
            <a:ext cx="364331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F1F5F9"/>
                </a:solidFill>
                <a:latin typeface="Plus Jakarta Sans"/>
              </a:rPr>
              <a:t>Síntesis</a:t>
            </a:r>
            <a:r>
              <a:rPr sz="1350" b="1" i="0" u="none" dirty="0">
                <a:solidFill>
                  <a:srgbClr val="F1F5F9"/>
                </a:solidFill>
                <a:latin typeface="Plus Jakarta Sans"/>
              </a:rPr>
              <a:t> de </a:t>
            </a:r>
            <a:r>
              <a:rPr sz="1350" b="1" i="0" u="none" dirty="0" err="1">
                <a:solidFill>
                  <a:srgbClr val="F1F5F9"/>
                </a:solidFill>
                <a:latin typeface="Plus Jakarta Sans"/>
              </a:rPr>
              <a:t>Interacción</a:t>
            </a:r>
            <a:r>
              <a:rPr sz="1350" b="1" i="0" u="none" dirty="0">
                <a:solidFill>
                  <a:srgbClr val="F1F5F9"/>
                </a:solidFill>
                <a:latin typeface="Plus Jakarta Sans"/>
              </a:rPr>
              <a:t> de Mercado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3950" y="5432226"/>
            <a:ext cx="5595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60A5FA"/>
                </a:solidFill>
                <a:latin typeface="Plus Jakarta Sans"/>
              </a:rPr>
              <a:t>DEMANDA:</a:t>
            </a:r>
            <a:r>
              <a:rPr sz="1125" b="0" i="0" u="none">
                <a:solidFill>
                  <a:srgbClr val="CBD5E1"/>
                </a:solidFill>
                <a:latin typeface="Plus Jakarta Sans"/>
              </a:rPr>
              <a:t> Consumidores que quieren comprar.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29400" y="5432226"/>
            <a:ext cx="55626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4D399"/>
                </a:solidFill>
                <a:latin typeface="Plus Jakarta Sans"/>
              </a:rPr>
              <a:t>OFERTA:</a:t>
            </a:r>
            <a:r>
              <a:rPr sz="1125" b="0" i="0" u="none">
                <a:solidFill>
                  <a:srgbClr val="CBD5E1"/>
                </a:solidFill>
                <a:latin typeface="Plus Jakarta Sans"/>
              </a:rPr>
              <a:t> Productores que quieren vender.</a:t>
            </a:r>
          </a:p>
        </p:txBody>
      </p:sp>
      <p:pic>
        <p:nvPicPr>
          <p:cNvPr id="43" name="Imagen 42" descr="Qué son los factores de producción? Función, tipos y ejemplos">
            <a:extLst>
              <a:ext uri="{FF2B5EF4-FFF2-40B4-BE49-F238E27FC236}">
                <a16:creationId xmlns:a16="http://schemas.microsoft.com/office/drawing/2014/main" id="{FB7715E8-4BF4-04D8-7168-6876D91F6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8"/>
          <a:stretch>
            <a:fillRect/>
          </a:stretch>
        </p:blipFill>
        <p:spPr bwMode="auto">
          <a:xfrm>
            <a:off x="7273774" y="2855098"/>
            <a:ext cx="1949135" cy="170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Imagen 43" descr="Dibujos De Tecnología">
            <a:extLst>
              <a:ext uri="{FF2B5EF4-FFF2-40B4-BE49-F238E27FC236}">
                <a16:creationId xmlns:a16="http://schemas.microsoft.com/office/drawing/2014/main" id="{B414465C-29C4-9224-FCC4-8EC0DA028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687" y="2920749"/>
            <a:ext cx="1604645" cy="162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Imagen 44" descr="Mercado, demanda y oferta – Principios e Instrumentos">
            <a:extLst>
              <a:ext uri="{FF2B5EF4-FFF2-40B4-BE49-F238E27FC236}">
                <a16:creationId xmlns:a16="http://schemas.microsoft.com/office/drawing/2014/main" id="{E50E19A9-63EB-4259-3318-9A9D7A610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76" y="2887411"/>
            <a:ext cx="3859410" cy="1697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1038</Words>
  <Application>Microsoft Office PowerPoint</Application>
  <PresentationFormat>Panorámica</PresentationFormat>
  <Paragraphs>141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Outfit</vt:lpstr>
      <vt:lpstr>Plus Jakarta Sans</vt:lpstr>
      <vt:lpstr>Pompiere</vt:lpstr>
      <vt:lpstr>Segoe UI Emoji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JOSE LUIS LAPA PAQUIYAURI</cp:lastModifiedBy>
  <cp:revision>3</cp:revision>
  <dcterms:created xsi:type="dcterms:W3CDTF">2013-01-27T09:14:16Z</dcterms:created>
  <dcterms:modified xsi:type="dcterms:W3CDTF">2026-09-15T05:44:39Z</dcterms:modified>
  <cp:category/>
</cp:coreProperties>
</file>