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0" r:id="rId4"/>
    <p:sldId id="263" r:id="rId5"/>
    <p:sldId id="264" r:id="rId6"/>
    <p:sldId id="265" r:id="rId7"/>
    <p:sldId id="267" r:id="rId8"/>
    <p:sldId id="266" r:id="rId9"/>
    <p:sldId id="272" r:id="rId10"/>
    <p:sldId id="273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6" d="100"/>
          <a:sy n="66" d="100"/>
        </p:scale>
        <p:origin x="668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C56D35D-8C4C-4BE3-AA9A-C0B1894F7F88}" type="doc">
      <dgm:prSet loTypeId="urn:microsoft.com/office/officeart/2005/8/layout/cycle7" loCatId="cycle" qsTypeId="urn:microsoft.com/office/officeart/2005/8/quickstyle/simple2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24DB8710-2C31-4692-8A89-28157C15A3A8}">
      <dgm:prSet phldrT="[Texto]"/>
      <dgm:spPr/>
      <dgm:t>
        <a:bodyPr/>
        <a:lstStyle/>
        <a:p>
          <a:r>
            <a:rPr lang="es-PE" dirty="0">
              <a:latin typeface="Proxima Nova Alt Rg" panose="02000506030000020004"/>
            </a:rPr>
            <a:t>¿Explica, qué aprendizajes y productos se obtuvieron en esta sesión de aprendizaje?</a:t>
          </a:r>
          <a:endParaRPr lang="es-ES" dirty="0"/>
        </a:p>
      </dgm:t>
    </dgm:pt>
    <dgm:pt modelId="{D2A7C7BF-1E61-442C-91FB-B93B75D1B2AB}" type="parTrans" cxnId="{3B74D0A3-5865-481F-BB89-7605AF8BB60B}">
      <dgm:prSet/>
      <dgm:spPr/>
      <dgm:t>
        <a:bodyPr/>
        <a:lstStyle/>
        <a:p>
          <a:endParaRPr lang="es-ES"/>
        </a:p>
      </dgm:t>
    </dgm:pt>
    <dgm:pt modelId="{1DE15B1C-01CA-41E1-A2AA-EBF3E44CC237}" type="sibTrans" cxnId="{3B74D0A3-5865-481F-BB89-7605AF8BB60B}">
      <dgm:prSet/>
      <dgm:spPr/>
      <dgm:t>
        <a:bodyPr/>
        <a:lstStyle/>
        <a:p>
          <a:endParaRPr lang="es-ES"/>
        </a:p>
      </dgm:t>
    </dgm:pt>
    <dgm:pt modelId="{AFEBBFF0-02E1-406A-B5AB-3BA642F702FD}">
      <dgm:prSet phldrT="[Texto]"/>
      <dgm:spPr/>
      <dgm:t>
        <a:bodyPr/>
        <a:lstStyle/>
        <a:p>
          <a:r>
            <a:rPr lang="es-PE" dirty="0">
              <a:latin typeface="Proxima Nova Alt Rg" panose="02000506030000020004"/>
            </a:rPr>
            <a:t>¿Para qué nos servirá conocer el contexto del arte povera?</a:t>
          </a:r>
          <a:endParaRPr lang="es-ES" dirty="0"/>
        </a:p>
      </dgm:t>
    </dgm:pt>
    <dgm:pt modelId="{5DE6B028-CBB2-4A58-8794-110C3888EA3B}" type="parTrans" cxnId="{2ED03D52-AB17-4FC0-98D6-8C462388C0A6}">
      <dgm:prSet/>
      <dgm:spPr/>
      <dgm:t>
        <a:bodyPr/>
        <a:lstStyle/>
        <a:p>
          <a:endParaRPr lang="es-ES"/>
        </a:p>
      </dgm:t>
    </dgm:pt>
    <dgm:pt modelId="{8D0B041E-ACBD-4263-841E-57B2A752E3EE}" type="sibTrans" cxnId="{2ED03D52-AB17-4FC0-98D6-8C462388C0A6}">
      <dgm:prSet/>
      <dgm:spPr/>
      <dgm:t>
        <a:bodyPr/>
        <a:lstStyle/>
        <a:p>
          <a:endParaRPr lang="es-ES"/>
        </a:p>
      </dgm:t>
    </dgm:pt>
    <dgm:pt modelId="{42D0C756-1C3D-4F1E-B713-7840A27101D4}">
      <dgm:prSet phldrT="[Texto]"/>
      <dgm:spPr/>
      <dgm:t>
        <a:bodyPr/>
        <a:lstStyle/>
        <a:p>
          <a:r>
            <a:rPr lang="es-PE" dirty="0">
              <a:latin typeface="Proxima Nova Alt Rg" panose="02000506030000020004"/>
            </a:rPr>
            <a:t>¿Cómo se realizó el proceso de aprendizaje acerca del arte ecológico? </a:t>
          </a:r>
          <a:endParaRPr lang="es-ES" dirty="0"/>
        </a:p>
      </dgm:t>
    </dgm:pt>
    <dgm:pt modelId="{5D9D1519-1297-44EE-B24D-0131B398165E}" type="parTrans" cxnId="{7690826F-A7F1-41CC-834B-7223A402F462}">
      <dgm:prSet/>
      <dgm:spPr/>
      <dgm:t>
        <a:bodyPr/>
        <a:lstStyle/>
        <a:p>
          <a:endParaRPr lang="es-ES"/>
        </a:p>
      </dgm:t>
    </dgm:pt>
    <dgm:pt modelId="{D553443D-CFD9-449D-91C2-837689D61DBF}" type="sibTrans" cxnId="{7690826F-A7F1-41CC-834B-7223A402F462}">
      <dgm:prSet/>
      <dgm:spPr/>
      <dgm:t>
        <a:bodyPr/>
        <a:lstStyle/>
        <a:p>
          <a:endParaRPr lang="es-ES"/>
        </a:p>
      </dgm:t>
    </dgm:pt>
    <dgm:pt modelId="{C4DD8B71-E77A-4DF0-8A2D-F51175E31FA3}" type="pres">
      <dgm:prSet presAssocID="{9C56D35D-8C4C-4BE3-AA9A-C0B1894F7F88}" presName="Name0" presStyleCnt="0">
        <dgm:presLayoutVars>
          <dgm:dir/>
          <dgm:resizeHandles val="exact"/>
        </dgm:presLayoutVars>
      </dgm:prSet>
      <dgm:spPr/>
    </dgm:pt>
    <dgm:pt modelId="{3C8ABC98-5D5C-421E-8BBC-A47AA88A5D04}" type="pres">
      <dgm:prSet presAssocID="{24DB8710-2C31-4692-8A89-28157C15A3A8}" presName="node" presStyleLbl="node1" presStyleIdx="0" presStyleCnt="3" custScaleX="116123" custScaleY="135194" custRadScaleRad="115947" custRadScaleInc="1244">
        <dgm:presLayoutVars>
          <dgm:bulletEnabled val="1"/>
        </dgm:presLayoutVars>
      </dgm:prSet>
      <dgm:spPr/>
    </dgm:pt>
    <dgm:pt modelId="{C1045E32-A364-4F2F-93E6-8354614C64FB}" type="pres">
      <dgm:prSet presAssocID="{1DE15B1C-01CA-41E1-A2AA-EBF3E44CC237}" presName="sibTrans" presStyleLbl="sibTrans2D1" presStyleIdx="0" presStyleCnt="3" custLinFactNeighborX="53600" custLinFactNeighborY="38480"/>
      <dgm:spPr/>
    </dgm:pt>
    <dgm:pt modelId="{7841F7DC-ABF5-4025-B4A0-C9C0F06B1289}" type="pres">
      <dgm:prSet presAssocID="{1DE15B1C-01CA-41E1-A2AA-EBF3E44CC237}" presName="connectorText" presStyleLbl="sibTrans2D1" presStyleIdx="0" presStyleCnt="3"/>
      <dgm:spPr/>
    </dgm:pt>
    <dgm:pt modelId="{2A1C96DB-56F7-4D08-AEED-A069AA85DDA4}" type="pres">
      <dgm:prSet presAssocID="{AFEBBFF0-02E1-406A-B5AB-3BA642F702FD}" presName="node" presStyleLbl="node1" presStyleIdx="1" presStyleCnt="3" custScaleX="120649" custScaleY="113036" custRadScaleRad="125309" custRadScaleInc="-13632">
        <dgm:presLayoutVars>
          <dgm:bulletEnabled val="1"/>
        </dgm:presLayoutVars>
      </dgm:prSet>
      <dgm:spPr/>
    </dgm:pt>
    <dgm:pt modelId="{0944C1E1-62C3-4AEB-B75A-3D3ED7BA19DE}" type="pres">
      <dgm:prSet presAssocID="{8D0B041E-ACBD-4263-841E-57B2A752E3EE}" presName="sibTrans" presStyleLbl="sibTrans2D1" presStyleIdx="1" presStyleCnt="3" custLinFactNeighborX="256" custLinFactNeighborY="96488"/>
      <dgm:spPr/>
    </dgm:pt>
    <dgm:pt modelId="{23C72FD6-9CB7-469A-888B-3ED552F3BC77}" type="pres">
      <dgm:prSet presAssocID="{8D0B041E-ACBD-4263-841E-57B2A752E3EE}" presName="connectorText" presStyleLbl="sibTrans2D1" presStyleIdx="1" presStyleCnt="3"/>
      <dgm:spPr/>
    </dgm:pt>
    <dgm:pt modelId="{C78BBF59-0A57-4FEB-8C3F-8365EA799690}" type="pres">
      <dgm:prSet presAssocID="{42D0C756-1C3D-4F1E-B713-7840A27101D4}" presName="node" presStyleLbl="node1" presStyleIdx="2" presStyleCnt="3" custScaleX="114877" custScaleY="120221" custRadScaleRad="120099" custRadScaleInc="11968">
        <dgm:presLayoutVars>
          <dgm:bulletEnabled val="1"/>
        </dgm:presLayoutVars>
      </dgm:prSet>
      <dgm:spPr/>
    </dgm:pt>
    <dgm:pt modelId="{9AA4034B-1230-4A87-B926-9C85E7971A88}" type="pres">
      <dgm:prSet presAssocID="{D553443D-CFD9-449D-91C2-837689D61DBF}" presName="sibTrans" presStyleLbl="sibTrans2D1" presStyleIdx="2" presStyleCnt="3" custLinFactNeighborX="-73773" custLinFactNeighborY="38480"/>
      <dgm:spPr/>
    </dgm:pt>
    <dgm:pt modelId="{AF7B8F98-AF88-4D4D-81A9-CA41BC179DBD}" type="pres">
      <dgm:prSet presAssocID="{D553443D-CFD9-449D-91C2-837689D61DBF}" presName="connectorText" presStyleLbl="sibTrans2D1" presStyleIdx="2" presStyleCnt="3"/>
      <dgm:spPr/>
    </dgm:pt>
  </dgm:ptLst>
  <dgm:cxnLst>
    <dgm:cxn modelId="{8EEBC93B-795A-419C-846E-0E2A0F1513E3}" type="presOf" srcId="{24DB8710-2C31-4692-8A89-28157C15A3A8}" destId="{3C8ABC98-5D5C-421E-8BBC-A47AA88A5D04}" srcOrd="0" destOrd="0" presId="urn:microsoft.com/office/officeart/2005/8/layout/cycle7"/>
    <dgm:cxn modelId="{7690826F-A7F1-41CC-834B-7223A402F462}" srcId="{9C56D35D-8C4C-4BE3-AA9A-C0B1894F7F88}" destId="{42D0C756-1C3D-4F1E-B713-7840A27101D4}" srcOrd="2" destOrd="0" parTransId="{5D9D1519-1297-44EE-B24D-0131B398165E}" sibTransId="{D553443D-CFD9-449D-91C2-837689D61DBF}"/>
    <dgm:cxn modelId="{D1590771-A5F2-439E-AE58-404F2227900F}" type="presOf" srcId="{8D0B041E-ACBD-4263-841E-57B2A752E3EE}" destId="{0944C1E1-62C3-4AEB-B75A-3D3ED7BA19DE}" srcOrd="0" destOrd="0" presId="urn:microsoft.com/office/officeart/2005/8/layout/cycle7"/>
    <dgm:cxn modelId="{2ED03D52-AB17-4FC0-98D6-8C462388C0A6}" srcId="{9C56D35D-8C4C-4BE3-AA9A-C0B1894F7F88}" destId="{AFEBBFF0-02E1-406A-B5AB-3BA642F702FD}" srcOrd="1" destOrd="0" parTransId="{5DE6B028-CBB2-4A58-8794-110C3888EA3B}" sibTransId="{8D0B041E-ACBD-4263-841E-57B2A752E3EE}"/>
    <dgm:cxn modelId="{6B646388-DD6D-4988-A399-4D0774FA2AC7}" type="presOf" srcId="{42D0C756-1C3D-4F1E-B713-7840A27101D4}" destId="{C78BBF59-0A57-4FEB-8C3F-8365EA799690}" srcOrd="0" destOrd="0" presId="urn:microsoft.com/office/officeart/2005/8/layout/cycle7"/>
    <dgm:cxn modelId="{3B74D0A3-5865-481F-BB89-7605AF8BB60B}" srcId="{9C56D35D-8C4C-4BE3-AA9A-C0B1894F7F88}" destId="{24DB8710-2C31-4692-8A89-28157C15A3A8}" srcOrd="0" destOrd="0" parTransId="{D2A7C7BF-1E61-442C-91FB-B93B75D1B2AB}" sibTransId="{1DE15B1C-01CA-41E1-A2AA-EBF3E44CC237}"/>
    <dgm:cxn modelId="{0AE202B7-BBF9-4BDD-8EE2-5024B81ED894}" type="presOf" srcId="{8D0B041E-ACBD-4263-841E-57B2A752E3EE}" destId="{23C72FD6-9CB7-469A-888B-3ED552F3BC77}" srcOrd="1" destOrd="0" presId="urn:microsoft.com/office/officeart/2005/8/layout/cycle7"/>
    <dgm:cxn modelId="{B98E2FB7-3059-46B0-97D9-6FAB33FB2794}" type="presOf" srcId="{9C56D35D-8C4C-4BE3-AA9A-C0B1894F7F88}" destId="{C4DD8B71-E77A-4DF0-8A2D-F51175E31FA3}" srcOrd="0" destOrd="0" presId="urn:microsoft.com/office/officeart/2005/8/layout/cycle7"/>
    <dgm:cxn modelId="{5455C6B7-D2AC-4109-BD48-3CB88F5B27BF}" type="presOf" srcId="{D553443D-CFD9-449D-91C2-837689D61DBF}" destId="{9AA4034B-1230-4A87-B926-9C85E7971A88}" srcOrd="0" destOrd="0" presId="urn:microsoft.com/office/officeart/2005/8/layout/cycle7"/>
    <dgm:cxn modelId="{48B021C7-055D-469C-8CC0-894028023A20}" type="presOf" srcId="{AFEBBFF0-02E1-406A-B5AB-3BA642F702FD}" destId="{2A1C96DB-56F7-4D08-AEED-A069AA85DDA4}" srcOrd="0" destOrd="0" presId="urn:microsoft.com/office/officeart/2005/8/layout/cycle7"/>
    <dgm:cxn modelId="{0F3C5DCD-4773-4CEA-A915-F30F959B149E}" type="presOf" srcId="{1DE15B1C-01CA-41E1-A2AA-EBF3E44CC237}" destId="{7841F7DC-ABF5-4025-B4A0-C9C0F06B1289}" srcOrd="1" destOrd="0" presId="urn:microsoft.com/office/officeart/2005/8/layout/cycle7"/>
    <dgm:cxn modelId="{043C4DDA-DD5A-4004-BC9B-70816A6A5EE1}" type="presOf" srcId="{D553443D-CFD9-449D-91C2-837689D61DBF}" destId="{AF7B8F98-AF88-4D4D-81A9-CA41BC179DBD}" srcOrd="1" destOrd="0" presId="urn:microsoft.com/office/officeart/2005/8/layout/cycle7"/>
    <dgm:cxn modelId="{A7962CF3-E640-493F-B2AD-D0A6A7139D54}" type="presOf" srcId="{1DE15B1C-01CA-41E1-A2AA-EBF3E44CC237}" destId="{C1045E32-A364-4F2F-93E6-8354614C64FB}" srcOrd="0" destOrd="0" presId="urn:microsoft.com/office/officeart/2005/8/layout/cycle7"/>
    <dgm:cxn modelId="{01EA66BA-022C-4101-8B08-2A3775E6D1E2}" type="presParOf" srcId="{C4DD8B71-E77A-4DF0-8A2D-F51175E31FA3}" destId="{3C8ABC98-5D5C-421E-8BBC-A47AA88A5D04}" srcOrd="0" destOrd="0" presId="urn:microsoft.com/office/officeart/2005/8/layout/cycle7"/>
    <dgm:cxn modelId="{60B5E3E3-D354-4BF4-B672-6571C23077BF}" type="presParOf" srcId="{C4DD8B71-E77A-4DF0-8A2D-F51175E31FA3}" destId="{C1045E32-A364-4F2F-93E6-8354614C64FB}" srcOrd="1" destOrd="0" presId="urn:microsoft.com/office/officeart/2005/8/layout/cycle7"/>
    <dgm:cxn modelId="{2EF630A0-CB81-4E15-8FB8-156B4593F899}" type="presParOf" srcId="{C1045E32-A364-4F2F-93E6-8354614C64FB}" destId="{7841F7DC-ABF5-4025-B4A0-C9C0F06B1289}" srcOrd="0" destOrd="0" presId="urn:microsoft.com/office/officeart/2005/8/layout/cycle7"/>
    <dgm:cxn modelId="{AA4A3391-D8AC-45DF-B361-46CE799BB717}" type="presParOf" srcId="{C4DD8B71-E77A-4DF0-8A2D-F51175E31FA3}" destId="{2A1C96DB-56F7-4D08-AEED-A069AA85DDA4}" srcOrd="2" destOrd="0" presId="urn:microsoft.com/office/officeart/2005/8/layout/cycle7"/>
    <dgm:cxn modelId="{DCFE713B-08AD-4B12-A98D-0EE36CCE48DE}" type="presParOf" srcId="{C4DD8B71-E77A-4DF0-8A2D-F51175E31FA3}" destId="{0944C1E1-62C3-4AEB-B75A-3D3ED7BA19DE}" srcOrd="3" destOrd="0" presId="urn:microsoft.com/office/officeart/2005/8/layout/cycle7"/>
    <dgm:cxn modelId="{E1174334-5E6B-41D7-9024-0CCA63B5D4B7}" type="presParOf" srcId="{0944C1E1-62C3-4AEB-B75A-3D3ED7BA19DE}" destId="{23C72FD6-9CB7-469A-888B-3ED552F3BC77}" srcOrd="0" destOrd="0" presId="urn:microsoft.com/office/officeart/2005/8/layout/cycle7"/>
    <dgm:cxn modelId="{E4F5DB77-DD95-41B0-8A28-5A7EBE5CA255}" type="presParOf" srcId="{C4DD8B71-E77A-4DF0-8A2D-F51175E31FA3}" destId="{C78BBF59-0A57-4FEB-8C3F-8365EA799690}" srcOrd="4" destOrd="0" presId="urn:microsoft.com/office/officeart/2005/8/layout/cycle7"/>
    <dgm:cxn modelId="{34A260F7-2709-4B0D-88C2-9F783AD37A85}" type="presParOf" srcId="{C4DD8B71-E77A-4DF0-8A2D-F51175E31FA3}" destId="{9AA4034B-1230-4A87-B926-9C85E7971A88}" srcOrd="5" destOrd="0" presId="urn:microsoft.com/office/officeart/2005/8/layout/cycle7"/>
    <dgm:cxn modelId="{2F0CEBEC-AE34-4130-815A-043D7B63DBA6}" type="presParOf" srcId="{9AA4034B-1230-4A87-B926-9C85E7971A88}" destId="{AF7B8F98-AF88-4D4D-81A9-CA41BC179DBD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C8ABC98-5D5C-421E-8BBC-A47AA88A5D04}">
      <dsp:nvSpPr>
        <dsp:cNvPr id="0" name=""/>
        <dsp:cNvSpPr/>
      </dsp:nvSpPr>
      <dsp:spPr>
        <a:xfrm>
          <a:off x="2843622" y="-143256"/>
          <a:ext cx="2404010" cy="139941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 dirty="0">
              <a:latin typeface="Proxima Nova Alt Rg" panose="02000506030000020004"/>
            </a:rPr>
            <a:t>¿Explica, qué aprendizajes y productos se obtuvieron en esta sesión de aprendizaje?</a:t>
          </a:r>
          <a:endParaRPr lang="es-ES" sz="1700" kern="1200" dirty="0"/>
        </a:p>
      </dsp:txBody>
      <dsp:txXfrm>
        <a:off x="2884609" y="-102269"/>
        <a:ext cx="2322036" cy="1317437"/>
      </dsp:txXfrm>
    </dsp:sp>
    <dsp:sp modelId="{C1045E32-A364-4F2F-93E6-8354614C64FB}">
      <dsp:nvSpPr>
        <dsp:cNvPr id="0" name=""/>
        <dsp:cNvSpPr/>
      </dsp:nvSpPr>
      <dsp:spPr>
        <a:xfrm rot="3115620">
          <a:off x="5282929" y="2021242"/>
          <a:ext cx="1588276" cy="3622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5391616" y="2093700"/>
        <a:ext cx="1370902" cy="217373"/>
      </dsp:txXfrm>
    </dsp:sp>
    <dsp:sp modelId="{2A1C96DB-56F7-4D08-AEED-A069AA85DDA4}">
      <dsp:nvSpPr>
        <dsp:cNvPr id="0" name=""/>
        <dsp:cNvSpPr/>
      </dsp:nvSpPr>
      <dsp:spPr>
        <a:xfrm>
          <a:off x="5067186" y="2869800"/>
          <a:ext cx="2497708" cy="1170051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 dirty="0">
              <a:latin typeface="Proxima Nova Alt Rg" panose="02000506030000020004"/>
            </a:rPr>
            <a:t>¿Para qué nos servirá conocer el contexto del arte povera?</a:t>
          </a:r>
          <a:endParaRPr lang="es-ES" sz="1700" kern="1200" dirty="0"/>
        </a:p>
      </dsp:txBody>
      <dsp:txXfrm>
        <a:off x="5101456" y="2904070"/>
        <a:ext cx="2429168" cy="1101511"/>
      </dsp:txXfrm>
    </dsp:sp>
    <dsp:sp modelId="{0944C1E1-62C3-4AEB-B75A-3D3ED7BA19DE}">
      <dsp:nvSpPr>
        <dsp:cNvPr id="0" name=""/>
        <dsp:cNvSpPr/>
      </dsp:nvSpPr>
      <dsp:spPr>
        <a:xfrm rot="10800010">
          <a:off x="3251493" y="3623241"/>
          <a:ext cx="1588276" cy="3622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10800000">
        <a:off x="3360180" y="3695699"/>
        <a:ext cx="1370902" cy="217373"/>
      </dsp:txXfrm>
    </dsp:sp>
    <dsp:sp modelId="{C78BBF59-0A57-4FEB-8C3F-8365EA799690}">
      <dsp:nvSpPr>
        <dsp:cNvPr id="0" name=""/>
        <dsp:cNvSpPr/>
      </dsp:nvSpPr>
      <dsp:spPr>
        <a:xfrm>
          <a:off x="637729" y="2832601"/>
          <a:ext cx="2378214" cy="12444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PE" sz="1700" kern="1200" dirty="0">
              <a:latin typeface="Proxima Nova Alt Rg" panose="02000506030000020004"/>
            </a:rPr>
            <a:t>¿Cómo se realizó el proceso de aprendizaje acerca del arte ecológico? </a:t>
          </a:r>
          <a:endParaRPr lang="es-ES" sz="1700" kern="1200" dirty="0"/>
        </a:p>
      </dsp:txBody>
      <dsp:txXfrm>
        <a:off x="674177" y="2869049"/>
        <a:ext cx="2305318" cy="1171527"/>
      </dsp:txXfrm>
    </dsp:sp>
    <dsp:sp modelId="{9AA4034B-1230-4A87-B926-9C85E7971A88}">
      <dsp:nvSpPr>
        <dsp:cNvPr id="0" name=""/>
        <dsp:cNvSpPr/>
      </dsp:nvSpPr>
      <dsp:spPr>
        <a:xfrm rot="18446113">
          <a:off x="940712" y="2002642"/>
          <a:ext cx="1588276" cy="362289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1049399" y="2075100"/>
        <a:ext cx="1370902" cy="21737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BE3C1-DBE1-495D-B57B-2849774B866A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DE42F4-6EEF-4EF7-8ED4-2208F0F89A08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578ACC-22D6-47C1-A373-4FD133E34F3C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A6C69-6797-4E8A-BF37-F2C3751466E9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2014A1-A632-4878-A0D3-F52BA7563730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9F462-093F-4566-844B-4C71F2739DA5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24A7AC-904D-4781-85BA-7D10C17ED02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31444B-B92B-4E27-8C94-BB93EAF5CB18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EFA5E-FA76-400D-B3DC-F0BA90E6D107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C117F-5CCF-4837-BE5F-2B92066CAFAF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90BD-B6CE-46B7-997F-7313B992CCDC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9D11F-B188-461D-B23F-39381795C052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D8D9-55A2-4063-B0F3-121F44549695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B24536-994D-4021-A283-9F449C0DB509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BB78-C96F-47B7-AB17-D852CA960AC9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3F48C-C7C6-4055-9F49-3777875E72AE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6178E61D-D431-422C-9764-11DAFE33AB63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6E9DEC-419B-4CC5-A080-3B06BD5A8291}" type="datetimeFigureOut">
              <a:rPr lang="en-US" dirty="0"/>
              <a:t>10/12/2026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s://www.crehana.com/br/blog/tech/principales-corrientes-artisticas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s://www.euston96.com/europa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67000"/>
              </a:schemeClr>
            </a:gs>
            <a:gs pos="48000">
              <a:schemeClr val="accent6">
                <a:lumMod val="97000"/>
                <a:lumOff val="3000"/>
              </a:schemeClr>
            </a:gs>
            <a:gs pos="100000">
              <a:schemeClr val="accent6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622" y="274320"/>
            <a:ext cx="9795441" cy="5786845"/>
          </a:xfrm>
          <a:prstGeom prst="rect">
            <a:avLst/>
          </a:prstGeom>
          <a:effectLst>
            <a:outerShdw blurRad="444500" dist="50800" dir="5400000" algn="ctr" rotWithShape="0">
              <a:srgbClr val="000000">
                <a:alpha val="44000"/>
              </a:srgbClr>
            </a:outerShdw>
            <a:softEdge rad="279400"/>
          </a:effec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1380388" y="1957420"/>
            <a:ext cx="8144134" cy="1373070"/>
          </a:xfrm>
        </p:spPr>
        <p:txBody>
          <a:bodyPr/>
          <a:lstStyle/>
          <a:p>
            <a:r>
              <a:rPr lang="es-ES" dirty="0">
                <a:latin typeface="Arial Black" panose="020B0A04020102020204" pitchFamily="34" charset="0"/>
              </a:rPr>
              <a:t>ARTE Y CULTURA</a:t>
            </a:r>
            <a:br>
              <a:rPr lang="es-ES" dirty="0"/>
            </a:br>
            <a:endParaRPr lang="en-U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-1" y="3034498"/>
            <a:ext cx="5891350" cy="1117687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s-ES" sz="3200" dirty="0">
                <a:latin typeface="Arial Black" panose="020B0A04020102020204" pitchFamily="34" charset="0"/>
              </a:rPr>
              <a:t>5° Secundaria</a:t>
            </a:r>
          </a:p>
          <a:p>
            <a:pPr algn="ctr"/>
            <a:r>
              <a:rPr lang="es-ES" sz="3200" dirty="0">
                <a:latin typeface="Arial Black" panose="020B0A04020102020204" pitchFamily="34" charset="0"/>
              </a:rPr>
              <a:t>Recreamos la cultura ecológica a través del arte escultórico Povera.</a:t>
            </a:r>
          </a:p>
        </p:txBody>
      </p:sp>
      <p:sp>
        <p:nvSpPr>
          <p:cNvPr id="5" name="TextBox 15">
            <a:extLst>
              <a:ext uri="{FF2B5EF4-FFF2-40B4-BE49-F238E27FC236}">
                <a16:creationId xmlns:a16="http://schemas.microsoft.com/office/drawing/2014/main" id="{98F4832C-CEB7-334D-BCFE-5B3A890FB0E9}"/>
              </a:ext>
            </a:extLst>
          </p:cNvPr>
          <p:cNvSpPr txBox="1"/>
          <p:nvPr/>
        </p:nvSpPr>
        <p:spPr>
          <a:xfrm>
            <a:off x="247344" y="4922009"/>
            <a:ext cx="23432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b="1" u="sng">
                <a:latin typeface="+mj-lt"/>
              </a:rPr>
              <a:t>Duración: 360 min</a:t>
            </a:r>
            <a:endParaRPr kumimoji="0" lang="x-none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6240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" y="296307"/>
            <a:ext cx="8790250" cy="1080938"/>
          </a:xfrm>
        </p:spPr>
        <p:txBody>
          <a:bodyPr/>
          <a:lstStyle/>
          <a:p>
            <a:r>
              <a:rPr lang="es-PE" b="1" dirty="0">
                <a:latin typeface="Proxima Nova Alt Rg" panose="02000506030000020004" pitchFamily="2" charset="77"/>
                <a:cs typeface="Calibri Light" panose="020F0302020204030204" pitchFamily="34" charset="0"/>
              </a:rPr>
              <a:t>INSTRUMENTO DE EVALUACIÓN</a:t>
            </a:r>
            <a:r>
              <a:rPr lang="es-ES" dirty="0"/>
              <a:t> </a:t>
            </a:r>
            <a:endParaRPr lang="en-US" dirty="0"/>
          </a:p>
        </p:txBody>
      </p:sp>
      <p:graphicFrame>
        <p:nvGraphicFramePr>
          <p:cNvPr id="7" name="Tabla 6">
            <a:extLst>
              <a:ext uri="{FF2B5EF4-FFF2-40B4-BE49-F238E27FC236}">
                <a16:creationId xmlns:a16="http://schemas.microsoft.com/office/drawing/2014/main" id="{C975EF0A-D580-4BEC-A50F-ECEC1B302C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02717208"/>
              </p:ext>
            </p:extLst>
          </p:nvPr>
        </p:nvGraphicFramePr>
        <p:xfrm>
          <a:off x="0" y="1110342"/>
          <a:ext cx="12191997" cy="5915420"/>
        </p:xfrm>
        <a:graphic>
          <a:graphicData uri="http://schemas.openxmlformats.org/drawingml/2006/table">
            <a:tbl>
              <a:tblPr/>
              <a:tblGrid>
                <a:gridCol w="1285843">
                  <a:extLst>
                    <a:ext uri="{9D8B030D-6E8A-4147-A177-3AD203B41FA5}">
                      <a16:colId xmlns:a16="http://schemas.microsoft.com/office/drawing/2014/main" val="2725595649"/>
                    </a:ext>
                  </a:extLst>
                </a:gridCol>
                <a:gridCol w="1991491">
                  <a:extLst>
                    <a:ext uri="{9D8B030D-6E8A-4147-A177-3AD203B41FA5}">
                      <a16:colId xmlns:a16="http://schemas.microsoft.com/office/drawing/2014/main" val="3701054592"/>
                    </a:ext>
                  </a:extLst>
                </a:gridCol>
                <a:gridCol w="1317207">
                  <a:extLst>
                    <a:ext uri="{9D8B030D-6E8A-4147-A177-3AD203B41FA5}">
                      <a16:colId xmlns:a16="http://schemas.microsoft.com/office/drawing/2014/main" val="2606625561"/>
                    </a:ext>
                  </a:extLst>
                </a:gridCol>
                <a:gridCol w="691562">
                  <a:extLst>
                    <a:ext uri="{9D8B030D-6E8A-4147-A177-3AD203B41FA5}">
                      <a16:colId xmlns:a16="http://schemas.microsoft.com/office/drawing/2014/main" val="4084215202"/>
                    </a:ext>
                  </a:extLst>
                </a:gridCol>
                <a:gridCol w="704050">
                  <a:extLst>
                    <a:ext uri="{9D8B030D-6E8A-4147-A177-3AD203B41FA5}">
                      <a16:colId xmlns:a16="http://schemas.microsoft.com/office/drawing/2014/main" val="1441214628"/>
                    </a:ext>
                  </a:extLst>
                </a:gridCol>
                <a:gridCol w="1107333">
                  <a:extLst>
                    <a:ext uri="{9D8B030D-6E8A-4147-A177-3AD203B41FA5}">
                      <a16:colId xmlns:a16="http://schemas.microsoft.com/office/drawing/2014/main" val="4248686645"/>
                    </a:ext>
                  </a:extLst>
                </a:gridCol>
                <a:gridCol w="292196">
                  <a:extLst>
                    <a:ext uri="{9D8B030D-6E8A-4147-A177-3AD203B41FA5}">
                      <a16:colId xmlns:a16="http://schemas.microsoft.com/office/drawing/2014/main" val="630154575"/>
                    </a:ext>
                  </a:extLst>
                </a:gridCol>
                <a:gridCol w="1395612">
                  <a:extLst>
                    <a:ext uri="{9D8B030D-6E8A-4147-A177-3AD203B41FA5}">
                      <a16:colId xmlns:a16="http://schemas.microsoft.com/office/drawing/2014/main" val="3114124465"/>
                    </a:ext>
                  </a:extLst>
                </a:gridCol>
                <a:gridCol w="1352489">
                  <a:extLst>
                    <a:ext uri="{9D8B030D-6E8A-4147-A177-3AD203B41FA5}">
                      <a16:colId xmlns:a16="http://schemas.microsoft.com/office/drawing/2014/main" val="1720714329"/>
                    </a:ext>
                  </a:extLst>
                </a:gridCol>
                <a:gridCol w="1160396">
                  <a:extLst>
                    <a:ext uri="{9D8B030D-6E8A-4147-A177-3AD203B41FA5}">
                      <a16:colId xmlns:a16="http://schemas.microsoft.com/office/drawing/2014/main" val="1938064051"/>
                    </a:ext>
                  </a:extLst>
                </a:gridCol>
                <a:gridCol w="893818">
                  <a:extLst>
                    <a:ext uri="{9D8B030D-6E8A-4147-A177-3AD203B41FA5}">
                      <a16:colId xmlns:a16="http://schemas.microsoft.com/office/drawing/2014/main" val="3713456501"/>
                    </a:ext>
                  </a:extLst>
                </a:gridCol>
              </a:tblGrid>
              <a:tr h="361996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s-PE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Lista de Cotejo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Fecha: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s-PE" sz="1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05/10/2026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4606859"/>
                  </a:ext>
                </a:extLst>
              </a:tr>
              <a:tr h="292094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Curso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Arte y Cultura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 Alt Rg" panose="02000506030000020004"/>
                        </a:rPr>
                        <a:t>Grado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S5°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Profesor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Miguel </a:t>
                      </a:r>
                      <a:r>
                        <a:rPr lang="es-PE" sz="1400" b="0" i="0" u="none" strike="noStrike" dirty="0" err="1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Angel</a:t>
                      </a:r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 Apaza Palacios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681049"/>
                  </a:ext>
                </a:extLst>
              </a:tr>
              <a:tr h="292094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Competencia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0" i="0" kern="1200" dirty="0">
                          <a:solidFill>
                            <a:srgbClr val="005D98"/>
                          </a:solidFill>
                          <a:latin typeface="Proxima Nova Rg" panose="02000506030000020004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5. Aprecia</a:t>
                      </a:r>
                      <a:r>
                        <a:rPr lang="es-PE" sz="1400" b="0" i="0" kern="1200" baseline="0" dirty="0">
                          <a:solidFill>
                            <a:srgbClr val="005D98"/>
                          </a:solidFill>
                          <a:latin typeface="Proxima Nova Rg" panose="02000506030000020004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de manera crítica manifestaciones artístico-culturales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0" i="0" kern="1200" baseline="0" dirty="0">
                          <a:solidFill>
                            <a:srgbClr val="005D98"/>
                          </a:solidFill>
                          <a:latin typeface="Proxima Nova Rg" panose="02000506030000020004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6. Crea proyectos desde los lenguajes artísticos</a:t>
                      </a:r>
                      <a:endParaRPr lang="es-PE" sz="1400" b="0" i="0" kern="1200" dirty="0">
                        <a:solidFill>
                          <a:srgbClr val="005D98"/>
                        </a:solidFill>
                        <a:latin typeface="Proxima Nova Rg" panose="02000506030000020004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Cód. Comp.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5-6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5355972"/>
                  </a:ext>
                </a:extLst>
              </a:tr>
              <a:tr h="292094">
                <a:tc>
                  <a:txBody>
                    <a:bodyPr/>
                    <a:lstStyle/>
                    <a:p>
                      <a:pPr algn="l" fontAlgn="b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Capacidad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0" i="0" dirty="0">
                          <a:solidFill>
                            <a:srgbClr val="005D98"/>
                          </a:solidFill>
                          <a:latin typeface="Proxima Nova Rg" panose="02000506030000020004" pitchFamily="2" charset="0"/>
                        </a:rPr>
                        <a:t>5.1 Percibe</a:t>
                      </a:r>
                      <a:r>
                        <a:rPr lang="es-PE" sz="1400" b="0" i="0" baseline="0" dirty="0">
                          <a:solidFill>
                            <a:srgbClr val="005D98"/>
                          </a:solidFill>
                          <a:latin typeface="Proxima Nova Rg" panose="02000506030000020004" pitchFamily="2" charset="0"/>
                        </a:rPr>
                        <a:t> manifestaciones artístico-culturales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0" i="0" baseline="0" dirty="0">
                          <a:solidFill>
                            <a:srgbClr val="005D98"/>
                          </a:solidFill>
                          <a:latin typeface="Proxima Nova Rg" panose="02000506030000020004" pitchFamily="2" charset="0"/>
                        </a:rPr>
                        <a:t>6.1 Explora y experimenta los lenguajes artísticos</a:t>
                      </a:r>
                      <a:endParaRPr lang="x-none" sz="1400" b="0" i="0" dirty="0">
                        <a:solidFill>
                          <a:srgbClr val="005D98"/>
                        </a:solidFill>
                        <a:latin typeface="Proxima Nova Rg" panose="02000506030000020004" pitchFamily="2" charset="0"/>
                      </a:endParaRP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Cód. Cap.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5.1-6.1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7648539"/>
                  </a:ext>
                </a:extLst>
              </a:tr>
              <a:tr h="773923">
                <a:tc>
                  <a:txBody>
                    <a:bodyPr/>
                    <a:lstStyle/>
                    <a:p>
                      <a:pPr algn="l" fontAlgn="ctr"/>
                      <a:r>
                        <a:rPr lang="es-P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Desempeño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8"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400" b="0" i="0" dirty="0">
                          <a:solidFill>
                            <a:srgbClr val="005D98"/>
                          </a:solidFill>
                          <a:latin typeface="Proxima Nova Rg" panose="02000506030000020004" pitchFamily="2" charset="0"/>
                        </a:rPr>
                        <a:t>5.1.1 </a:t>
                      </a:r>
                      <a:r>
                        <a:rPr lang="es-PE" sz="1400" kern="1200" dirty="0">
                          <a:solidFill>
                            <a:srgbClr val="0070C0"/>
                          </a:solidFill>
                          <a:effectLst/>
                          <a:latin typeface="Proxima Nova Alt Rg" panose="02000506030000020004"/>
                          <a:ea typeface="+mn-ea"/>
                          <a:cs typeface="+mn-cs"/>
                        </a:rPr>
                        <a:t>Describe los efectos que tienen los elementos del arte utilizando principios y códigos asociados al lenguaje artístico del arte povera sobre la audiencia.</a:t>
                      </a:r>
                      <a:endParaRPr lang="es-PE" sz="1400" b="0" i="0" dirty="0">
                        <a:solidFill>
                          <a:srgbClr val="0070C0"/>
                        </a:solidFill>
                        <a:latin typeface="Proxima Nova Alt Rg" panose="02000506030000020004"/>
                      </a:endParaRPr>
                    </a:p>
                    <a:p>
                      <a:pPr algn="just"/>
                      <a:r>
                        <a:rPr lang="es-PE" sz="1400" b="0" i="0" dirty="0">
                          <a:solidFill>
                            <a:srgbClr val="0070C0"/>
                          </a:solidFill>
                          <a:latin typeface="Proxima Nova Alt Rg" panose="02000506030000020004"/>
                        </a:rPr>
                        <a:t>6.1.1 </a:t>
                      </a:r>
                      <a:r>
                        <a:rPr lang="es-PE" sz="1400" kern="1200" dirty="0">
                          <a:solidFill>
                            <a:srgbClr val="0070C0"/>
                          </a:solidFill>
                          <a:effectLst/>
                          <a:latin typeface="Proxima Nova Alt Rg" panose="02000506030000020004"/>
                          <a:ea typeface="+mn-ea"/>
                          <a:cs typeface="+mn-cs"/>
                        </a:rPr>
                        <a:t>Propone nuevas maneras de combinar elementos del arte povera, y lo practica con una variedad de medios, materiales para seguir desarrollando y potenciando sus habilidades comunicativas y expresivas, con lo cual empieza a desarrollar un estilo personal..</a:t>
                      </a:r>
                      <a:endParaRPr lang="en-US" sz="1400" kern="1200" dirty="0">
                        <a:solidFill>
                          <a:srgbClr val="0070C0"/>
                        </a:solidFill>
                        <a:effectLst/>
                        <a:latin typeface="Proxima Nova Alt Rg" panose="02000506030000020004"/>
                        <a:ea typeface="+mn-ea"/>
                        <a:cs typeface="+mn-cs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Cód.. Des.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5.1.1-6.1.1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6912472"/>
                  </a:ext>
                </a:extLst>
              </a:tr>
              <a:tr h="292094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Proxima Nova Alt Rg" panose="02000506030000020004"/>
                        </a:rPr>
                        <a:t>Escala</a:t>
                      </a:r>
                    </a:p>
                  </a:txBody>
                  <a:tcPr marL="9525" marR="9525" marT="9525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algn="ctr" fontAlgn="b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Lo hace(Si)  Lo hace con ayuda(Con ayuda)  No lo hace (No)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6220179"/>
                  </a:ext>
                </a:extLst>
              </a:tr>
              <a:tr h="92889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Proxima Nova Alt Rg" panose="02000506030000020004"/>
                        </a:rPr>
                        <a:t>Evidencia de aprendizaje:</a:t>
                      </a:r>
                      <a:r>
                        <a:rPr lang="es-PE" sz="1400" b="0" i="0" u="none" strike="noStrike">
                          <a:solidFill>
                            <a:srgbClr val="FFFFFF"/>
                          </a:solidFill>
                          <a:effectLst/>
                          <a:latin typeface="Proxima Nova Alt Rg" panose="02000506030000020004"/>
                        </a:rPr>
                        <a:t> </a:t>
                      </a:r>
                      <a:endParaRPr lang="es-PE" sz="1400" b="1" i="0" u="none" strike="noStrike">
                        <a:solidFill>
                          <a:srgbClr val="FFFFFF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9">
                  <a:txBody>
                    <a:bodyPr/>
                    <a:lstStyle/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b="0" i="0" kern="1200" dirty="0">
                          <a:solidFill>
                            <a:srgbClr val="005D98"/>
                          </a:solidFill>
                          <a:latin typeface="Proxima Nova Rg" panose="02000506030000020004" pitchFamily="2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Elabora y diseña una composición artística-ecológica, utilizando la técnica del arte Povera, para poder incentivar la diversidad cultural y ecológica del país. Asimismo utilizarlo como alternativa de ingresos económicos independientes.</a:t>
                      </a:r>
                      <a:endParaRPr lang="es-PE" sz="1400" b="0" i="0" kern="1200" dirty="0">
                        <a:solidFill>
                          <a:srgbClr val="005D98"/>
                        </a:solidFill>
                        <a:latin typeface="Proxima Nova Rg" panose="02000506030000020004" pitchFamily="2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904580"/>
                  </a:ext>
                </a:extLst>
              </a:tr>
              <a:tr h="3495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DNI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>
                          <a:solidFill>
                            <a:srgbClr val="FFFFFF"/>
                          </a:solidFill>
                          <a:effectLst/>
                          <a:latin typeface="Proxima Nova Alt Rg" panose="02000506030000020004"/>
                        </a:rPr>
                        <a:t>Estudiante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 Alt Rg" panose="02000506030000020004"/>
                        </a:rPr>
                        <a:t>Aspectos a evaluar o Criterios de evaluación 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626319"/>
                  </a:ext>
                </a:extLst>
              </a:tr>
              <a:tr h="1292788"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s-PE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Participación activa y ordenada en la elaboración del</a:t>
                      </a:r>
                      <a:r>
                        <a:rPr lang="es-PE" sz="1400" b="0" i="0" u="none" strike="noStrike" baseline="0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 arte Povera</a:t>
                      </a:r>
                      <a:endParaRPr lang="es-PE" sz="1400" b="0" i="0" u="none" strike="noStrike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PE" sz="1400" b="0" i="0" u="none" strike="noStrike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s-ES" sz="1400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  <a:ea typeface="+mn-ea"/>
                          <a:cs typeface="+mn-cs"/>
                        </a:rPr>
                        <a:t>Investiga</a:t>
                      </a:r>
                      <a:r>
                        <a:rPr lang="es-ES" sz="1400" baseline="0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  <a:ea typeface="+mn-ea"/>
                          <a:cs typeface="+mn-cs"/>
                        </a:rPr>
                        <a:t> y brinda su opinión sobre el arte ecológico</a:t>
                      </a:r>
                      <a:endParaRPr lang="es-PE" sz="1400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71755" marR="71755"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s-PE" sz="1400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Muestra</a:t>
                      </a:r>
                      <a:r>
                        <a:rPr lang="es-ES" sz="1400" baseline="0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 creatividad y evalúa el impacto de su trabajo en los demás.</a:t>
                      </a:r>
                      <a:endParaRPr lang="es-ES" sz="1400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1400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marL="71755" marR="71755" indent="0" algn="ctr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Demuestra interés por la calidad del trabajo y el producto final</a:t>
                      </a:r>
                      <a:endParaRPr lang="es-PE" sz="1400" b="0" i="0" u="none" strike="noStrike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Evidencias de valoración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 Alt Rg" panose="02000506030000020004"/>
                        </a:rPr>
                        <a:t>Nivel de Desempeño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949048"/>
                  </a:ext>
                </a:extLst>
              </a:tr>
              <a:tr h="312066"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1D4999"/>
                          </a:solidFill>
                          <a:effectLst/>
                          <a:latin typeface="Calibri" panose="020F0502020204030204" pitchFamily="34" charset="0"/>
                        </a:rPr>
                        <a:t>DNI 1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ESTUDIANTE 1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No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PE" sz="1400" b="0" i="0" u="none" strike="noStrike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Con ayuda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PE" sz="1400" b="0" i="0" u="none" strike="noStrike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No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s-PE" sz="1400" b="0" i="0" u="none" strike="noStrike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0" i="0" u="none" strike="noStrike" dirty="0">
                          <a:solidFill>
                            <a:srgbClr val="1D4999"/>
                          </a:solidFill>
                          <a:effectLst/>
                          <a:latin typeface="Proxima Nova Alt Rg" panose="02000506030000020004"/>
                        </a:rPr>
                        <a:t>No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s-PE" sz="1400" b="0" i="0" u="none" strike="noStrike" dirty="0">
                        <a:solidFill>
                          <a:srgbClr val="1D4999"/>
                        </a:solidFill>
                        <a:effectLst/>
                        <a:latin typeface="Proxima Nova Alt Rg" panose="02000506030000020004"/>
                      </a:endParaRP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PE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Proxima Nova Alt Rg" panose="02000506030000020004"/>
                        </a:rPr>
                        <a:t>A</a:t>
                      </a:r>
                    </a:p>
                  </a:txBody>
                  <a:tcPr marL="9525" marR="9525" marT="9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7087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016827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166" y="62801"/>
            <a:ext cx="9613861" cy="611743"/>
          </a:xfrm>
        </p:spPr>
        <p:txBody>
          <a:bodyPr/>
          <a:lstStyle/>
          <a:p>
            <a:r>
              <a:rPr lang="es-ES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Problematización e hipótesis</a:t>
            </a:r>
            <a:endParaRPr lang="en-US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5696961" y="1982101"/>
            <a:ext cx="6377077" cy="365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 defTabSz="914400">
              <a:lnSpc>
                <a:spcPct val="90000"/>
              </a:lnSpc>
              <a:defRPr/>
            </a:pPr>
            <a:r>
              <a:rPr lang="es-ES" b="1" spc="-40" dirty="0">
                <a:latin typeface="+mj-lt"/>
              </a:rPr>
              <a:t>Preguntas de reflexión y </a:t>
            </a:r>
            <a:r>
              <a:rPr lang="es-ES" b="1" u="sng" spc="-40" dirty="0">
                <a:latin typeface="+mj-lt"/>
              </a:rPr>
              <a:t>recuperación de saberes</a:t>
            </a:r>
            <a:r>
              <a:rPr lang="es-ES" b="1" spc="-40" dirty="0">
                <a:latin typeface="+mj-lt"/>
              </a:rPr>
              <a:t>: </a:t>
            </a:r>
          </a:p>
          <a:p>
            <a:pPr lvl="0" algn="just" defTabSz="914400">
              <a:lnSpc>
                <a:spcPct val="90000"/>
              </a:lnSpc>
              <a:defRPr/>
            </a:pPr>
            <a:endParaRPr lang="es-ES" spc="-40" dirty="0">
              <a:latin typeface="+mj-lt"/>
            </a:endParaRPr>
          </a:p>
          <a:p>
            <a:pPr marL="185738" lvl="0" indent="-185738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PE" sz="1600" spc="-30" dirty="0"/>
              <a:t>¿Alguno de ustedes reconoce de qué está elaborada la imagen presentada</a:t>
            </a:r>
            <a:r>
              <a:rPr lang="es-PE" sz="1600" dirty="0"/>
              <a:t>? </a:t>
            </a:r>
          </a:p>
          <a:p>
            <a:pPr marL="185738" lvl="0" indent="-185738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PE" sz="1600" spc="-30" dirty="0"/>
              <a:t>¿En dónde podemos encontramos los materiales utilizados</a:t>
            </a:r>
            <a:r>
              <a:rPr lang="es-PE" sz="1600" dirty="0"/>
              <a:t>?</a:t>
            </a:r>
          </a:p>
          <a:p>
            <a:pPr marL="185738" indent="-185738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PE" sz="1600" spc="-30" dirty="0"/>
              <a:t>¿Han escuchado hablar del arte con material orgánico</a:t>
            </a:r>
            <a:r>
              <a:rPr lang="es-PE" sz="1600" dirty="0"/>
              <a:t>?</a:t>
            </a:r>
          </a:p>
          <a:p>
            <a:pPr marL="185738" lvl="0" indent="-185738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s-PE" sz="1600" spc="20" dirty="0"/>
              <a:t>¿Qué idea tienes sobre elaborar una propuesta artística con material orgánico</a:t>
            </a:r>
            <a:r>
              <a:rPr lang="es-PE" sz="1600" dirty="0"/>
              <a:t>?</a:t>
            </a:r>
          </a:p>
          <a:p>
            <a:pPr algn="just">
              <a:lnSpc>
                <a:spcPct val="120000"/>
              </a:lnSpc>
            </a:pPr>
            <a:endParaRPr lang="es-ES" spc="-40" dirty="0">
              <a:latin typeface="+mj-lt"/>
            </a:endParaRPr>
          </a:p>
          <a:p>
            <a:pPr lvl="0" algn="just" defTabSz="914400">
              <a:lnSpc>
                <a:spcPct val="90000"/>
              </a:lnSpc>
              <a:defRPr/>
            </a:pPr>
            <a:r>
              <a:rPr lang="es-ES" sz="1600" b="1" spc="-40" dirty="0">
                <a:latin typeface="+mj-lt"/>
              </a:rPr>
              <a:t>Pregunta problema: </a:t>
            </a:r>
          </a:p>
          <a:p>
            <a:pPr algn="just">
              <a:defRPr/>
            </a:pPr>
            <a:r>
              <a:rPr lang="es-PE" sz="1600" dirty="0"/>
              <a:t>¿De qué manera podemos incentivar la diversidad cultural, ecológica del país y  utilizarlo como una fuente de recursos económicos? </a:t>
            </a:r>
            <a:endParaRPr lang="es-ES" sz="1600" spc="-40" dirty="0"/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id="{98F4832C-CEB7-334D-BCFE-5B3A890FB0E9}"/>
              </a:ext>
            </a:extLst>
          </p:cNvPr>
          <p:cNvSpPr txBox="1"/>
          <p:nvPr/>
        </p:nvSpPr>
        <p:spPr>
          <a:xfrm>
            <a:off x="5696961" y="5490699"/>
            <a:ext cx="15556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x-none" b="1" i="0" u="sng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+mn-cs"/>
              </a:rPr>
              <a:t>Hipótesis</a:t>
            </a:r>
          </a:p>
        </p:txBody>
      </p:sp>
      <p:sp>
        <p:nvSpPr>
          <p:cNvPr id="11" name="Rectangle 14">
            <a:extLst>
              <a:ext uri="{FF2B5EF4-FFF2-40B4-BE49-F238E27FC236}">
                <a16:creationId xmlns:a16="http://schemas.microsoft.com/office/drawing/2014/main" id="{7C7A8751-96A9-E94E-86F7-1E4052C1618B}"/>
              </a:ext>
            </a:extLst>
          </p:cNvPr>
          <p:cNvSpPr/>
          <p:nvPr/>
        </p:nvSpPr>
        <p:spPr>
          <a:xfrm>
            <a:off x="5696961" y="5840820"/>
            <a:ext cx="6377077" cy="1183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>
              <a:defRPr/>
            </a:pPr>
            <a:r>
              <a:rPr lang="es-ES" sz="1600" dirty="0">
                <a:solidFill>
                  <a:schemeClr val="tx1"/>
                </a:solidFill>
              </a:rPr>
              <a:t>Si elaboramos y diseñamos una composición artística-ecológica, utilizando la técnica del arte Povera, entonces podremos incentivar la diversidad cultural y ecológica del país, </a:t>
            </a:r>
            <a:r>
              <a:rPr lang="es-ES" sz="1600" dirty="0" err="1">
                <a:solidFill>
                  <a:schemeClr val="tx1"/>
                </a:solidFill>
              </a:rPr>
              <a:t>asi</a:t>
            </a:r>
            <a:r>
              <a:rPr lang="es-ES" sz="1600" dirty="0">
                <a:solidFill>
                  <a:schemeClr val="tx1"/>
                </a:solidFill>
              </a:rPr>
              <a:t> como fomentar ideas de negocios propios.</a:t>
            </a:r>
            <a:endParaRPr lang="x-none" sz="1600" dirty="0">
              <a:solidFill>
                <a:schemeClr val="tx1"/>
              </a:solidFill>
            </a:endParaRPr>
          </a:p>
          <a:p>
            <a:pPr algn="just"/>
            <a:endParaRPr lang="x-none" sz="1600" dirty="0">
              <a:solidFill>
                <a:schemeClr val="tx1">
                  <a:lumMod val="65000"/>
                  <a:lumOff val="35000"/>
                </a:schemeClr>
              </a:solidFill>
              <a:latin typeface="Proxima Nova Rg" panose="02000506030000020004" pitchFamily="2" charset="0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E6615822-D48F-4D2D-8D38-BD1F040DC2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5060" y="5675365"/>
            <a:ext cx="1261901" cy="1261901"/>
          </a:xfrm>
          <a:prstGeom prst="rect">
            <a:avLst/>
          </a:prstGeom>
        </p:spPr>
      </p:pic>
      <p:sp>
        <p:nvSpPr>
          <p:cNvPr id="4" name="Rectángulo 3"/>
          <p:cNvSpPr/>
          <p:nvPr/>
        </p:nvSpPr>
        <p:spPr>
          <a:xfrm>
            <a:off x="0" y="1066551"/>
            <a:ext cx="527641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es-ES" spc="-40" dirty="0"/>
              <a:t>Observamos atentamente la siguiente imagen: </a:t>
            </a:r>
          </a:p>
        </p:txBody>
      </p:sp>
      <p:pic>
        <p:nvPicPr>
          <p:cNvPr id="13" name="Picture 2" descr="Qué es el Arte Povera? – eltiempoentrepintura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1" y="1698077"/>
            <a:ext cx="5420108" cy="3844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4">
            <a:extLst>
              <a:ext uri="{FF2B5EF4-FFF2-40B4-BE49-F238E27FC236}">
                <a16:creationId xmlns:a16="http://schemas.microsoft.com/office/drawing/2014/main" id="{7C7A8751-96A9-E94E-86F7-1E4052C1618B}"/>
              </a:ext>
            </a:extLst>
          </p:cNvPr>
          <p:cNvSpPr/>
          <p:nvPr/>
        </p:nvSpPr>
        <p:spPr>
          <a:xfrm>
            <a:off x="5276417" y="751320"/>
            <a:ext cx="6377077" cy="1183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 algn="just" defTabSz="914400" fontAlgn="ctr">
              <a:defRPr/>
            </a:pPr>
            <a:r>
              <a:rPr lang="es-ES" sz="1600" u="sng">
                <a:solidFill>
                  <a:schemeClr val="tx1"/>
                </a:solidFill>
              </a:rPr>
              <a:t>Propósito</a:t>
            </a:r>
            <a:r>
              <a:rPr lang="es-ES" sz="1600">
                <a:solidFill>
                  <a:schemeClr val="tx1"/>
                </a:solidFill>
              </a:rPr>
              <a:t>: Hoy </a:t>
            </a:r>
            <a:r>
              <a:rPr lang="es-ES" sz="1600">
                <a:cs typeface="Arial" panose="020B0604020202020204" pitchFamily="34" charset="0"/>
              </a:rPr>
              <a:t>el</a:t>
            </a:r>
            <a:r>
              <a:rPr lang="es-ES" sz="1600">
                <a:ea typeface="Calibri" panose="020F0502020204030204" pitchFamily="34" charset="0"/>
                <a:cs typeface="Arial" panose="020B0604020202020204" pitchFamily="34" charset="0"/>
              </a:rPr>
              <a:t>aboraremos y diseñaremos una composición artística-ecológica, utilizando la técnica del arte Povera, para generar reflexión sobre el embarazo prematuro en adolescentes.</a:t>
            </a:r>
            <a:endParaRPr lang="es-PE" sz="160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/>
            <a:endParaRPr lang="x-none" sz="1600" dirty="0">
              <a:solidFill>
                <a:schemeClr val="tx1">
                  <a:lumMod val="65000"/>
                  <a:lumOff val="35000"/>
                </a:schemeClr>
              </a:solidFill>
              <a:latin typeface="Proxima Nova Rg" panose="0200050603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3193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417D57A-C1E2-2442-BC43-31DF678202E9}"/>
              </a:ext>
            </a:extLst>
          </p:cNvPr>
          <p:cNvSpPr txBox="1"/>
          <p:nvPr/>
        </p:nvSpPr>
        <p:spPr>
          <a:xfrm>
            <a:off x="157312" y="67033"/>
            <a:ext cx="8856059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</a:pPr>
            <a:r>
              <a:rPr lang="es-PE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 Light" panose="020F0302020204030204" pitchFamily="34" charset="0"/>
              </a:rPr>
              <a:t>Gestión de información</a:t>
            </a:r>
          </a:p>
        </p:txBody>
      </p:sp>
      <p:sp>
        <p:nvSpPr>
          <p:cNvPr id="6" name="Rectángulo 8">
            <a:extLst>
              <a:ext uri="{FF2B5EF4-FFF2-40B4-BE49-F238E27FC236}">
                <a16:creationId xmlns:a16="http://schemas.microsoft.com/office/drawing/2014/main" id="{1994FA71-66E9-3744-AC60-DD079F72CE72}"/>
              </a:ext>
            </a:extLst>
          </p:cNvPr>
          <p:cNvSpPr/>
          <p:nvPr/>
        </p:nvSpPr>
        <p:spPr>
          <a:xfrm>
            <a:off x="0" y="731970"/>
            <a:ext cx="8921931" cy="3154710"/>
          </a:xfrm>
          <a:prstGeom prst="rect">
            <a:avLst/>
          </a:prstGeom>
          <a:solidFill>
            <a:schemeClr val="bg1">
              <a:lumMod val="95000"/>
              <a:alpha val="7059"/>
            </a:schemeClr>
          </a:solidFill>
          <a:ln w="12700">
            <a:noFill/>
            <a:prstDash val="solid"/>
          </a:ln>
        </p:spPr>
        <p:txBody>
          <a:bodyPr wrap="square">
            <a:spAutoFit/>
          </a:bodyPr>
          <a:lstStyle/>
          <a:p>
            <a:pPr algn="just">
              <a:defRPr/>
            </a:pPr>
            <a:endParaRPr lang="es-ES" sz="1600" b="1" spc="-40" dirty="0"/>
          </a:p>
          <a:p>
            <a:pPr lvl="0" algn="just">
              <a:lnSpc>
                <a:spcPct val="150000"/>
              </a:lnSpc>
              <a:defRPr/>
            </a:pPr>
            <a:r>
              <a:rPr lang="es-PE" sz="2000" b="1" u="sng" spc="-30" dirty="0"/>
              <a:t>¿</a:t>
            </a:r>
            <a:r>
              <a:rPr lang="es-ES" sz="2000" b="1" u="sng" spc="-40" dirty="0"/>
              <a:t>Qué es el arte ecológico?</a:t>
            </a:r>
          </a:p>
          <a:p>
            <a:pPr lvl="0" algn="just">
              <a:lnSpc>
                <a:spcPct val="150000"/>
              </a:lnSpc>
              <a:defRPr/>
            </a:pPr>
            <a:r>
              <a:rPr lang="es-ES" dirty="0"/>
              <a:t>El arte ecológico es un género de arte y práctica artística que busca preservar, remediar y / o vitalizar las formas de vida, los recursos y la ecología de la Tierra, aplicando los principios de los ecosistemas a las especies vivas y sus hábitats a través de la litosfera, atmósfera, biosfera e hidrosfera, incluyendo lugares silvestres, rurales, suburbanos y urbanos.</a:t>
            </a:r>
            <a:endParaRPr lang="es-ES" b="1" spc="-40" dirty="0"/>
          </a:p>
          <a:p>
            <a:pPr lvl="1" algn="just">
              <a:defRPr/>
            </a:pPr>
            <a:endParaRPr lang="es-ES" b="1" spc="-40" dirty="0"/>
          </a:p>
        </p:txBody>
      </p:sp>
      <p:pic>
        <p:nvPicPr>
          <p:cNvPr id="12" name="Imagen 1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18102" y="2142157"/>
            <a:ext cx="2708889" cy="3603844"/>
          </a:xfrm>
          <a:prstGeom prst="rect">
            <a:avLst/>
          </a:prstGeom>
        </p:spPr>
      </p:pic>
      <p:pic>
        <p:nvPicPr>
          <p:cNvPr id="14" name="Picture 4" descr="Arte ecológico, un bien común | Museo de Arte Contemporáneo Ateneo de  Yucatán MACAY Fernando García Ponc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12" y="3944079"/>
            <a:ext cx="4713671" cy="265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Arte ecologico - BrightVibe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4483" y="3944079"/>
            <a:ext cx="3316406" cy="26531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48424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>
            <a:extLst>
              <a:ext uri="{FF2B5EF4-FFF2-40B4-BE49-F238E27FC236}">
                <a16:creationId xmlns:a16="http://schemas.microsoft.com/office/drawing/2014/main" id="{C417D57A-C1E2-2442-BC43-31DF678202E9}"/>
              </a:ext>
            </a:extLst>
          </p:cNvPr>
          <p:cNvSpPr txBox="1"/>
          <p:nvPr/>
        </p:nvSpPr>
        <p:spPr>
          <a:xfrm>
            <a:off x="157312" y="67033"/>
            <a:ext cx="8856059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</a:pPr>
            <a:r>
              <a:rPr lang="es-PE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 Light" panose="020F0302020204030204" pitchFamily="34" charset="0"/>
              </a:rPr>
              <a:t>Gestión de información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4676503" y="1177810"/>
            <a:ext cx="737146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20000"/>
              </a:lnSpc>
              <a:defRPr/>
            </a:pPr>
            <a:r>
              <a:rPr lang="es-PE" sz="2000" b="1" spc="-30" dirty="0"/>
              <a:t>¿</a:t>
            </a:r>
            <a:r>
              <a:rPr lang="es-ES" sz="2000" b="1" spc="-40" dirty="0"/>
              <a:t>Qué es el arte POVERA?</a:t>
            </a:r>
          </a:p>
          <a:p>
            <a:pPr lvl="0" algn="just">
              <a:lnSpc>
                <a:spcPct val="120000"/>
              </a:lnSpc>
              <a:defRPr/>
            </a:pPr>
            <a:r>
              <a:rPr lang="es-MX" sz="2000" dirty="0"/>
              <a:t>El arte povera, también conocido como el arte pobre, es una de las </a:t>
            </a:r>
            <a:r>
              <a:rPr lang="es-MX" sz="2000" b="1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principales corrientes artísticas</a:t>
            </a:r>
            <a:r>
              <a:rPr lang="es-MX" sz="2000" dirty="0"/>
              <a:t> del siglo XX. Los artistas expresan especial interés en transformar el proceso artístico al utilizar materiales considerados “pobres” o de desecho, como por ejemplo tierra, madera, piedras, vidrio, metal, entre otros. Todo esto con la finalidad de estimular una reflexión en los espectadores y romper con los cánones establecidos por la sociedad.</a:t>
            </a:r>
            <a:endParaRPr lang="es-ES" sz="2000" b="1" spc="-40" dirty="0"/>
          </a:p>
          <a:p>
            <a:pPr algn="just">
              <a:defRPr/>
            </a:pPr>
            <a:endParaRPr lang="es-PE" dirty="0"/>
          </a:p>
        </p:txBody>
      </p:sp>
      <p:pic>
        <p:nvPicPr>
          <p:cNvPr id="12" name="Picture 2" descr="Arte Povera, contra la jerarquía de los material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3371" y="4451224"/>
            <a:ext cx="3026153" cy="226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BD86BAA-69DD-4128-A0E3-88E07112CD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531" y="1109870"/>
            <a:ext cx="4293704" cy="5748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7560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C417D57A-C1E2-2442-BC43-31DF678202E9}"/>
              </a:ext>
            </a:extLst>
          </p:cNvPr>
          <p:cNvSpPr txBox="1"/>
          <p:nvPr/>
        </p:nvSpPr>
        <p:spPr>
          <a:xfrm>
            <a:off x="157312" y="67033"/>
            <a:ext cx="8856059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</a:pPr>
            <a:r>
              <a:rPr lang="es-PE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 Light" panose="020F0302020204030204" pitchFamily="34" charset="0"/>
              </a:rPr>
              <a:t>Gestión de información</a:t>
            </a:r>
          </a:p>
        </p:txBody>
      </p:sp>
      <p:sp>
        <p:nvSpPr>
          <p:cNvPr id="4" name="Rectángulo 3"/>
          <p:cNvSpPr/>
          <p:nvPr/>
        </p:nvSpPr>
        <p:spPr>
          <a:xfrm>
            <a:off x="157311" y="686158"/>
            <a:ext cx="8162373" cy="709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defRPr/>
            </a:pPr>
            <a:r>
              <a:rPr lang="es-ES" sz="2400" b="1" u="sng" spc="-40" dirty="0"/>
              <a:t>Características del arte </a:t>
            </a:r>
            <a:r>
              <a:rPr lang="es-ES" sz="2400" b="1" u="sng" spc="-40" dirty="0" err="1"/>
              <a:t>Povera</a:t>
            </a:r>
            <a:endParaRPr lang="es-ES" sz="2400" b="1" u="sng" spc="-4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/>
              <a:t>Fue un tipo de arte que basó toda su estética en las posibles relaciones que existían entre los </a:t>
            </a:r>
            <a:r>
              <a:rPr lang="es-ES" sz="2000" b="1" dirty="0"/>
              <a:t>objetos</a:t>
            </a:r>
            <a:r>
              <a:rPr lang="es-ES" sz="2000" dirty="0"/>
              <a:t> y su </a:t>
            </a:r>
            <a:r>
              <a:rPr lang="es-ES" sz="2000" b="1" dirty="0"/>
              <a:t>configuración</a:t>
            </a:r>
            <a:r>
              <a:rPr lang="es-ES" sz="20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/>
              <a:t>Valoraba sobre todo los diferentes procesos de </a:t>
            </a:r>
            <a:r>
              <a:rPr lang="es-ES" sz="2000" b="1" dirty="0"/>
              <a:t>fabricación</a:t>
            </a:r>
            <a:r>
              <a:rPr lang="es-ES" sz="2000" dirty="0"/>
              <a:t> y </a:t>
            </a:r>
            <a:r>
              <a:rPr lang="es-ES" sz="2000" b="1" dirty="0"/>
              <a:t>manipulación</a:t>
            </a:r>
            <a:r>
              <a:rPr lang="es-ES" sz="2000" dirty="0"/>
              <a:t> de los materiales utilizados y también los materiales en sí.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/>
              <a:t>Valoraba los materiales en su </a:t>
            </a:r>
            <a:r>
              <a:rPr lang="es-ES" sz="2000" b="1" dirty="0"/>
              <a:t>estado natural</a:t>
            </a:r>
            <a:r>
              <a:rPr lang="es-ES" sz="20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/>
              <a:t>Los artistas que la practicaban estaban en contra del uso de algunos materiales como el </a:t>
            </a:r>
            <a:r>
              <a:rPr lang="es-ES" sz="2000" b="1" dirty="0"/>
              <a:t>acero.</a:t>
            </a:r>
            <a:endParaRPr lang="es-ES" sz="2000" dirty="0"/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/>
              <a:t>Sus representantes estaban también contra el </a:t>
            </a:r>
            <a:r>
              <a:rPr lang="es-ES" sz="2000" b="1" dirty="0"/>
              <a:t>consumismo</a:t>
            </a:r>
            <a:r>
              <a:rPr lang="es-ES" sz="2000" dirty="0"/>
              <a:t> y le daban una mayor importancia a la naturaleza.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/>
              <a:t>Era considerada como un tipo de crítica ante la </a:t>
            </a:r>
            <a:r>
              <a:rPr lang="es-ES" sz="2000" b="1" dirty="0"/>
              <a:t>civilización moderna</a:t>
            </a:r>
            <a:r>
              <a:rPr lang="es-ES" sz="2000" dirty="0"/>
              <a:t>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/>
              <a:t>A pesar de que su duración fue bastante corta, tuvo una importancia en </a:t>
            </a:r>
            <a:r>
              <a:rPr lang="es-ES" sz="2000" b="1" dirty="0">
                <a:hlinkClick r:id="rId2"/>
              </a:rPr>
              <a:t>Europa</a:t>
            </a:r>
            <a:r>
              <a:rPr lang="es-ES" sz="2000" dirty="0"/>
              <a:t> durante la posguerra.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es-ES" sz="2000" dirty="0"/>
              <a:t>Su meta principal era establecer la importancia que había entre el ser humano y las cosas que le rodean, así como reconocer la importancia de los elementos de la </a:t>
            </a:r>
            <a:r>
              <a:rPr lang="es-ES" sz="2000" b="1" dirty="0"/>
              <a:t>naturaleza</a:t>
            </a:r>
            <a:r>
              <a:rPr lang="es-ES" sz="2000" dirty="0"/>
              <a:t> y el </a:t>
            </a:r>
            <a:r>
              <a:rPr lang="es-ES" sz="2000" b="1" dirty="0"/>
              <a:t>trabajo artístico</a:t>
            </a:r>
            <a:r>
              <a:rPr lang="es-ES" sz="2000" dirty="0"/>
              <a:t>.</a:t>
            </a:r>
          </a:p>
          <a:p>
            <a:pPr algn="just">
              <a:lnSpc>
                <a:spcPct val="120000"/>
              </a:lnSpc>
              <a:defRPr/>
            </a:pPr>
            <a:endParaRPr lang="es-ES" sz="2400" b="1" spc="-40" dirty="0"/>
          </a:p>
          <a:p>
            <a:pPr algn="just">
              <a:lnSpc>
                <a:spcPct val="120000"/>
              </a:lnSpc>
              <a:defRPr/>
            </a:pPr>
            <a:endParaRPr lang="es-ES" sz="2400" b="1" spc="-40" dirty="0"/>
          </a:p>
          <a:p>
            <a:pPr algn="just">
              <a:lnSpc>
                <a:spcPct val="120000"/>
              </a:lnSpc>
              <a:defRPr/>
            </a:pPr>
            <a:endParaRPr lang="es-ES" sz="2400" spc="-40" dirty="0"/>
          </a:p>
        </p:txBody>
      </p:sp>
      <p:pic>
        <p:nvPicPr>
          <p:cNvPr id="11" name="Picture 2" descr="Luz y artes: Arte Povera. Arte Pobre pero no para pobre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319685" y="2160069"/>
            <a:ext cx="3872315" cy="252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752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57311" y="2096500"/>
            <a:ext cx="5015579" cy="4011676"/>
          </a:xfrm>
        </p:spPr>
        <p:txBody>
          <a:bodyPr>
            <a:noAutofit/>
          </a:bodyPr>
          <a:lstStyle/>
          <a:p>
            <a:pPr marL="0" lvl="0" indent="0" algn="just">
              <a:lnSpc>
                <a:spcPct val="95000"/>
              </a:lnSpc>
              <a:spcBef>
                <a:spcPts val="0"/>
              </a:spcBef>
              <a:buNone/>
              <a:defRPr/>
            </a:pPr>
            <a:endParaRPr lang="es-ES" sz="1600" b="1" spc="-40" dirty="0"/>
          </a:p>
          <a:p>
            <a:pPr marL="0" lvl="0" indent="0" algn="just">
              <a:lnSpc>
                <a:spcPct val="95000"/>
              </a:lnSpc>
              <a:spcBef>
                <a:spcPts val="0"/>
              </a:spcBef>
              <a:buNone/>
              <a:defRPr/>
            </a:pPr>
            <a:r>
              <a:rPr lang="es-ES" sz="1600" b="1" spc="-40" dirty="0"/>
              <a:t>Pautas para el desarrollo de la evidencia de aprendizaje:</a:t>
            </a:r>
          </a:p>
          <a:p>
            <a:pPr marL="0" lvl="0" indent="0" algn="just">
              <a:lnSpc>
                <a:spcPct val="95000"/>
              </a:lnSpc>
              <a:spcBef>
                <a:spcPts val="0"/>
              </a:spcBef>
              <a:buNone/>
              <a:defRPr/>
            </a:pPr>
            <a:endParaRPr lang="es-ES" sz="1600" b="1" spc="-40" dirty="0"/>
          </a:p>
          <a:p>
            <a:pPr>
              <a:defRPr/>
            </a:pPr>
            <a:r>
              <a:rPr lang="es-ES" sz="1600" spc="-40" dirty="0"/>
              <a:t>Trabajo individual o grupal:</a:t>
            </a:r>
          </a:p>
          <a:p>
            <a:pPr marL="171450" indent="-171450">
              <a:defRPr/>
            </a:pPr>
            <a:r>
              <a:rPr lang="es-ES" sz="1600" spc="-40" dirty="0"/>
              <a:t>Revisión de información:</a:t>
            </a:r>
          </a:p>
          <a:p>
            <a:pPr marL="547688" indent="-285750">
              <a:buFont typeface="Wingdings" panose="05000000000000000000" pitchFamily="2" charset="2"/>
              <a:buChar char="q"/>
              <a:defRPr/>
            </a:pPr>
            <a:r>
              <a:rPr lang="es-ES" sz="1600" spc="-40" dirty="0"/>
              <a:t> Leer la información presentada e incluso  fuentes adicionales.</a:t>
            </a:r>
          </a:p>
          <a:p>
            <a:pPr marL="369888" indent="-285750">
              <a:defRPr/>
            </a:pPr>
            <a:r>
              <a:rPr lang="es-ES" sz="1600" spc="-40" dirty="0"/>
              <a:t>Elaboración:</a:t>
            </a:r>
          </a:p>
          <a:p>
            <a:pPr marL="534988" indent="-285750" algn="just">
              <a:buFont typeface="Wingdings" panose="05000000000000000000" pitchFamily="2" charset="2"/>
              <a:buChar char="q"/>
              <a:defRPr/>
            </a:pPr>
            <a:r>
              <a:rPr lang="es-ES" sz="1600" spc="-40" dirty="0"/>
              <a:t>Elaborar una obra Povera formato libre</a:t>
            </a:r>
          </a:p>
          <a:p>
            <a:pPr marL="171450" indent="-171450">
              <a:defRPr/>
            </a:pPr>
            <a:r>
              <a:rPr lang="es-ES" sz="1600" spc="-40" dirty="0"/>
              <a:t>Gestionar bien el tiempo:</a:t>
            </a:r>
          </a:p>
          <a:p>
            <a:pPr marL="534988" indent="-285750">
              <a:buFont typeface="Wingdings" panose="05000000000000000000" pitchFamily="2" charset="2"/>
              <a:buChar char="q"/>
              <a:defRPr/>
            </a:pPr>
            <a:r>
              <a:rPr lang="es-ES" sz="1600" spc="-40" dirty="0"/>
              <a:t> Se contará con 135 min para la elaboración.</a:t>
            </a:r>
            <a:endParaRPr lang="es-PE" sz="1600" dirty="0"/>
          </a:p>
          <a:p>
            <a:pPr marL="0" indent="0">
              <a:buNone/>
            </a:pPr>
            <a:endParaRPr lang="es-ES" sz="1600" dirty="0"/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C417D57A-C1E2-2442-BC43-31DF678202E9}"/>
              </a:ext>
            </a:extLst>
          </p:cNvPr>
          <p:cNvSpPr txBox="1"/>
          <p:nvPr/>
        </p:nvSpPr>
        <p:spPr>
          <a:xfrm>
            <a:off x="157312" y="67033"/>
            <a:ext cx="8856059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</a:pPr>
            <a:r>
              <a:rPr lang="es-PE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 Light" panose="020F0302020204030204" pitchFamily="34" charset="0"/>
              </a:rPr>
              <a:t>Experimentación y/o demostración</a:t>
            </a:r>
          </a:p>
        </p:txBody>
      </p:sp>
      <p:sp>
        <p:nvSpPr>
          <p:cNvPr id="11" name="Rectángulo 12">
            <a:extLst>
              <a:ext uri="{FF2B5EF4-FFF2-40B4-BE49-F238E27FC236}">
                <a16:creationId xmlns:a16="http://schemas.microsoft.com/office/drawing/2014/main" id="{C4769889-F61A-2E48-9B8D-02346A85A8E8}"/>
              </a:ext>
            </a:extLst>
          </p:cNvPr>
          <p:cNvSpPr/>
          <p:nvPr/>
        </p:nvSpPr>
        <p:spPr>
          <a:xfrm>
            <a:off x="157312" y="674572"/>
            <a:ext cx="10136869" cy="1237262"/>
          </a:xfrm>
          <a:prstGeom prst="rect">
            <a:avLst/>
          </a:prstGeom>
          <a:noFill/>
          <a:ln w="38100">
            <a:noFill/>
            <a:prstDash val="solid"/>
          </a:ln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600" b="1" i="0" u="sng" strike="noStrike" kern="1200" cap="none" spc="-40" normalizeH="0" baseline="0" noProof="0" dirty="0">
                <a:ln>
                  <a:noFill/>
                </a:ln>
                <a:effectLst/>
                <a:uLnTx/>
                <a:uFillTx/>
              </a:rPr>
              <a:t>Recordando la evidencia de aprendizaje</a:t>
            </a:r>
          </a:p>
          <a:p>
            <a:pPr lvl="0" algn="just" defTabSz="914400" fontAlgn="ctr">
              <a:defRPr/>
            </a:pPr>
            <a:r>
              <a:rPr lang="es-ES" dirty="0">
                <a:ea typeface="Calibri" panose="020F0502020204030204" pitchFamily="34" charset="0"/>
                <a:cs typeface="Arial" panose="020B0604020202020204" pitchFamily="34" charset="0"/>
              </a:rPr>
              <a:t>Elabora y diseña una composición artística-ecológica, utilizando la técnica del arte Povera, para poder incentivar la diversidad cultural y ecológica del país.</a:t>
            </a:r>
            <a:endParaRPr lang="es-PE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 algn="just">
              <a:lnSpc>
                <a:spcPct val="120000"/>
              </a:lnSpc>
              <a:defRPr/>
            </a:pPr>
            <a:endParaRPr kumimoji="0" lang="es-ES" sz="1600" b="0" i="0" u="none" strike="noStrike" kern="1200" cap="none" spc="-40" normalizeH="0" baseline="0" noProof="0" dirty="0">
              <a:ln>
                <a:noFill/>
              </a:ln>
              <a:effectLst/>
              <a:uLnTx/>
              <a:uFillTx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9824" y="2274842"/>
            <a:ext cx="6019232" cy="3969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641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563553"/>
            <a:ext cx="9613861" cy="592246"/>
          </a:xfrm>
        </p:spPr>
        <p:txBody>
          <a:bodyPr>
            <a:normAutofit/>
          </a:bodyPr>
          <a:lstStyle/>
          <a:p>
            <a:r>
              <a:rPr lang="es-ES" sz="2800" dirty="0"/>
              <a:t>Modelación de la evidencia</a:t>
            </a:r>
            <a:endParaRPr lang="en-US" sz="2800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C417D57A-C1E2-2442-BC43-31DF678202E9}"/>
              </a:ext>
            </a:extLst>
          </p:cNvPr>
          <p:cNvSpPr txBox="1"/>
          <p:nvPr/>
        </p:nvSpPr>
        <p:spPr>
          <a:xfrm>
            <a:off x="157312" y="67033"/>
            <a:ext cx="8856059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</a:pPr>
            <a:r>
              <a:rPr lang="es-PE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 Light" panose="020F0302020204030204" pitchFamily="34" charset="0"/>
              </a:rPr>
              <a:t>Experimentación y/o demostración</a:t>
            </a:r>
          </a:p>
        </p:txBody>
      </p:sp>
      <p:pic>
        <p:nvPicPr>
          <p:cNvPr id="1026" name="Picture 2" descr="El Arte Povera (página 4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12" y="1171092"/>
            <a:ext cx="3893154" cy="261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Arte Povera en Arequipa – ALTO DE LA LUN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0742" y="1171091"/>
            <a:ext cx="5567364" cy="2617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sculturas con desechos metálicos. ~ Quiero más diseñ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12" y="3803522"/>
            <a:ext cx="3159803" cy="2970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69005" y="3879667"/>
            <a:ext cx="5233588" cy="2894070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75599" y="4310743"/>
            <a:ext cx="3298882" cy="2470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3836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157312" y="1399108"/>
            <a:ext cx="907868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400" dirty="0"/>
              <a:t>Los artistas ligados al Povera defendían desmantelar la jerarquía de los materiales, rechazaban el consumismo y se interesaron por las fuerzas de la naturaleza y la modernidad industrial. No formaron un colectivo como tal, pero todos emplearon el arte como punto de partida desde el que abordar la vida.</a:t>
            </a:r>
            <a:endParaRPr lang="es-419" sz="2400" dirty="0"/>
          </a:p>
          <a:p>
            <a:pPr algn="just"/>
            <a:br>
              <a:rPr lang="es-ES" sz="2400" dirty="0"/>
            </a:br>
            <a:endParaRPr lang="es-ES" sz="2400" dirty="0"/>
          </a:p>
          <a:p>
            <a:pPr algn="just"/>
            <a:r>
              <a:rPr lang="es-ES" sz="2400" dirty="0"/>
              <a:t>El arte povera (arte pobre) nació en Italia en la misma época que el </a:t>
            </a:r>
            <a:r>
              <a:rPr lang="es-ES" sz="2400" dirty="0" err="1"/>
              <a:t>land</a:t>
            </a:r>
            <a:r>
              <a:rPr lang="es-ES" sz="2400" dirty="0"/>
              <a:t> art y se caracteriza por el uso de materias primas pobres y fáciles de obtener como tierra, rocas, plantas, etc. El objetivo es provocar una reflexión a través de la manipulación del material y la observación de sus cualidades específicas.</a:t>
            </a:r>
            <a:br>
              <a:rPr lang="es-ES" sz="2400" dirty="0"/>
            </a:br>
            <a:endParaRPr lang="es-ES" sz="2400" dirty="0"/>
          </a:p>
          <a:p>
            <a:pPr algn="just">
              <a:defRPr/>
            </a:pPr>
            <a:r>
              <a:rPr lang="es-ES" sz="2400" dirty="0"/>
              <a:t>     ¡Atrévete a experimentar!</a:t>
            </a:r>
            <a:endParaRPr lang="es-ES" sz="2400" spc="-40" dirty="0"/>
          </a:p>
          <a:p>
            <a:pPr algn="just"/>
            <a:r>
              <a:rPr lang="es-ES" dirty="0"/>
              <a:t> </a:t>
            </a:r>
            <a:br>
              <a:rPr lang="es-ES" dirty="0"/>
            </a:br>
            <a:br>
              <a:rPr lang="es-ES" dirty="0"/>
            </a:br>
            <a:endParaRPr lang="es-ES" dirty="0"/>
          </a:p>
          <a:p>
            <a:pPr algn="just"/>
            <a:endParaRPr lang="en-US" dirty="0"/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C417D57A-C1E2-2442-BC43-31DF678202E9}"/>
              </a:ext>
            </a:extLst>
          </p:cNvPr>
          <p:cNvSpPr txBox="1"/>
          <p:nvPr/>
        </p:nvSpPr>
        <p:spPr>
          <a:xfrm>
            <a:off x="157312" y="67033"/>
            <a:ext cx="8856059" cy="607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93000"/>
              </a:lnSpc>
            </a:pPr>
            <a:r>
              <a:rPr lang="es-PE" sz="3600" b="1" dirty="0">
                <a:solidFill>
                  <a:schemeClr val="accent1">
                    <a:lumMod val="20000"/>
                    <a:lumOff val="80000"/>
                  </a:schemeClr>
                </a:solidFill>
                <a:latin typeface="Trebuchet MS" panose="020B0603020202020204" pitchFamily="34" charset="0"/>
                <a:cs typeface="Calibri Light" panose="020F0302020204030204" pitchFamily="34" charset="0"/>
              </a:rPr>
              <a:t>Evaluación y comunicación</a:t>
            </a:r>
          </a:p>
        </p:txBody>
      </p:sp>
      <p:pic>
        <p:nvPicPr>
          <p:cNvPr id="7" name="Picture 2" descr="1,742 Conclusiones Imágenes y Fotos - 123R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924" y="577532"/>
            <a:ext cx="2187630" cy="1643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9943" y="3990349"/>
            <a:ext cx="2798627" cy="2798627"/>
          </a:xfrm>
          <a:prstGeom prst="rect">
            <a:avLst/>
          </a:prstGeom>
        </p:spPr>
      </p:pic>
      <p:sp>
        <p:nvSpPr>
          <p:cNvPr id="8" name="TextBox 15">
            <a:extLst>
              <a:ext uri="{FF2B5EF4-FFF2-40B4-BE49-F238E27FC236}">
                <a16:creationId xmlns:a16="http://schemas.microsoft.com/office/drawing/2014/main" id="{98F4832C-CEB7-334D-BCFE-5B3A890FB0E9}"/>
              </a:ext>
            </a:extLst>
          </p:cNvPr>
          <p:cNvSpPr txBox="1"/>
          <p:nvPr/>
        </p:nvSpPr>
        <p:spPr>
          <a:xfrm>
            <a:off x="3413702" y="852174"/>
            <a:ext cx="23432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2400" b="1" u="sng" noProof="0">
                <a:latin typeface="+mj-lt"/>
              </a:rPr>
              <a:t>Conclusiones</a:t>
            </a:r>
            <a:endParaRPr kumimoji="0" lang="x-none" sz="2400" b="1" i="0" u="sng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10771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40000"/>
                <a:lumOff val="60000"/>
              </a:schemeClr>
            </a:gs>
            <a:gs pos="32000">
              <a:schemeClr val="accent1">
                <a:lumMod val="95000"/>
                <a:lumOff val="5000"/>
              </a:schemeClr>
            </a:gs>
            <a:gs pos="100000">
              <a:schemeClr val="accent1">
                <a:lumMod val="60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1944" y="534189"/>
            <a:ext cx="9613861" cy="1080938"/>
          </a:xfrm>
        </p:spPr>
        <p:txBody>
          <a:bodyPr>
            <a:normAutofit/>
          </a:bodyPr>
          <a:lstStyle/>
          <a:p>
            <a:r>
              <a:rPr lang="es-ES" sz="4400" dirty="0"/>
              <a:t>Reflexión y metacognición</a:t>
            </a:r>
            <a:endParaRPr lang="en-US" sz="4400" dirty="0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9748C9AB-032A-44FD-8E45-21DF3153ED3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06" r="20952"/>
          <a:stretch/>
        </p:blipFill>
        <p:spPr>
          <a:xfrm>
            <a:off x="5048506" y="3536300"/>
            <a:ext cx="1772007" cy="19501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0AD95A9E-74B7-41A2-8B58-AC04429F83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5986285"/>
              </p:ext>
            </p:extLst>
          </p:nvPr>
        </p:nvGraphicFramePr>
        <p:xfrm>
          <a:off x="1888874" y="2031584"/>
          <a:ext cx="8091270" cy="40014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377467282"/>
      </p:ext>
    </p:extLst>
  </p:cSld>
  <p:clrMapOvr>
    <a:masterClrMapping/>
  </p:clrMapOvr>
</p:sld>
</file>

<file path=ppt/theme/theme1.xml><?xml version="1.0" encoding="utf-8"?>
<a:theme xmlns:a="http://schemas.openxmlformats.org/drawingml/2006/main" name="Berlí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TM04033917[[fn=Berlín]]</Template>
  <TotalTime>13007</TotalTime>
  <Words>1029</Words>
  <Application>Microsoft Office PowerPoint</Application>
  <PresentationFormat>Panorámica</PresentationFormat>
  <Paragraphs>107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Calibri</vt:lpstr>
      <vt:lpstr>Proxima Nova Alt Rg</vt:lpstr>
      <vt:lpstr>Proxima Nova Rg</vt:lpstr>
      <vt:lpstr>Trebuchet MS</vt:lpstr>
      <vt:lpstr>Wingdings</vt:lpstr>
      <vt:lpstr>Berlín</vt:lpstr>
      <vt:lpstr>ARTE Y CULTURA </vt:lpstr>
      <vt:lpstr>INSTRUMENTO DE EVALUACIÓN </vt:lpstr>
      <vt:lpstr>Problematización e hipótesis</vt:lpstr>
      <vt:lpstr>Presentación de PowerPoint</vt:lpstr>
      <vt:lpstr>Presentación de PowerPoint</vt:lpstr>
      <vt:lpstr>Presentación de PowerPoint</vt:lpstr>
      <vt:lpstr>Presentación de PowerPoint</vt:lpstr>
      <vt:lpstr>Modelación de la evidencia</vt:lpstr>
      <vt:lpstr>Presentación de PowerPoint</vt:lpstr>
      <vt:lpstr>Reflexión y metacognición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ARTE Y CULTURA Secundaria</dc:title>
  <dc:creator>sistemas</dc:creator>
  <cp:lastModifiedBy>Miguel Apaza Palacios</cp:lastModifiedBy>
  <cp:revision>134</cp:revision>
  <dcterms:created xsi:type="dcterms:W3CDTF">2023-03-11T22:41:44Z</dcterms:created>
  <dcterms:modified xsi:type="dcterms:W3CDTF">2026-10-13T01:38:21Z</dcterms:modified>
</cp:coreProperties>
</file>