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3" r:id="rId3"/>
    <p:sldId id="257" r:id="rId4"/>
    <p:sldId id="258" r:id="rId5"/>
    <p:sldId id="259" r:id="rId6"/>
    <p:sldId id="260" r:id="rId7"/>
    <p:sldId id="261" r:id="rId8"/>
    <p:sldId id="262"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3871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rPr dirty="0" err="1"/>
              <a:t>Notas</a:t>
            </a:r>
            <a:r>
              <a:rPr dirty="0"/>
              <a:t> del Expositor:</a:t>
            </a:r>
          </a:p>
          <a:p>
            <a:r>
              <a:rPr dirty="0"/>
              <a:t>- Dar la </a:t>
            </a:r>
            <a:r>
              <a:rPr dirty="0" err="1"/>
              <a:t>bienvenida</a:t>
            </a:r>
            <a:r>
              <a:rPr dirty="0"/>
              <a:t> al </a:t>
            </a:r>
            <a:r>
              <a:rPr dirty="0" err="1"/>
              <a:t>jurado</a:t>
            </a:r>
            <a:r>
              <a:rPr dirty="0"/>
              <a:t> y </a:t>
            </a:r>
            <a:r>
              <a:rPr dirty="0" err="1"/>
              <a:t>presentar</a:t>
            </a:r>
            <a:r>
              <a:rPr dirty="0"/>
              <a:t> el </a:t>
            </a:r>
            <a:r>
              <a:rPr dirty="0" err="1"/>
              <a:t>título</a:t>
            </a:r>
            <a:r>
              <a:rPr dirty="0"/>
              <a:t> del </a:t>
            </a:r>
            <a:r>
              <a:rPr dirty="0" err="1"/>
              <a:t>proyecto</a:t>
            </a:r>
            <a:r>
              <a:rPr dirty="0"/>
              <a:t>.</a:t>
            </a:r>
          </a:p>
          <a:p>
            <a:r>
              <a:rPr dirty="0"/>
              <a:t>- </a:t>
            </a:r>
            <a:r>
              <a:rPr dirty="0" err="1"/>
              <a:t>Resaltar</a:t>
            </a:r>
            <a:r>
              <a:rPr dirty="0"/>
              <a:t> </a:t>
            </a:r>
            <a:r>
              <a:rPr dirty="0" err="1"/>
              <a:t>que</a:t>
            </a:r>
            <a:r>
              <a:rPr dirty="0"/>
              <a:t> el </a:t>
            </a:r>
            <a:r>
              <a:rPr dirty="0" err="1"/>
              <a:t>proyecto</a:t>
            </a:r>
            <a:r>
              <a:rPr dirty="0"/>
              <a:t> </a:t>
            </a:r>
            <a:r>
              <a:rPr dirty="0" err="1"/>
              <a:t>aborda</a:t>
            </a:r>
            <a:r>
              <a:rPr dirty="0"/>
              <a:t> la </a:t>
            </a:r>
            <a:r>
              <a:rPr dirty="0" err="1"/>
              <a:t>basura</a:t>
            </a:r>
            <a:r>
              <a:rPr dirty="0"/>
              <a:t> </a:t>
            </a:r>
            <a:r>
              <a:rPr dirty="0" err="1"/>
              <a:t>tecnológica</a:t>
            </a:r>
            <a:r>
              <a:rPr dirty="0"/>
              <a:t> (RAEE) </a:t>
            </a:r>
            <a:r>
              <a:rPr dirty="0" err="1"/>
              <a:t>en</a:t>
            </a:r>
            <a:r>
              <a:rPr dirty="0"/>
              <a:t> Ate </a:t>
            </a:r>
            <a:r>
              <a:rPr dirty="0" err="1"/>
              <a:t>desde</a:t>
            </a:r>
            <a:r>
              <a:rPr dirty="0"/>
              <a:t> </a:t>
            </a:r>
            <a:r>
              <a:rPr dirty="0" err="1"/>
              <a:t>una</a:t>
            </a:r>
            <a:r>
              <a:rPr dirty="0"/>
              <a:t> doble </a:t>
            </a:r>
            <a:r>
              <a:rPr dirty="0" err="1"/>
              <a:t>perspectiva</a:t>
            </a:r>
            <a:r>
              <a:rPr dirty="0"/>
              <a:t>: el </a:t>
            </a:r>
            <a:r>
              <a:rPr dirty="0" err="1"/>
              <a:t>impacto</a:t>
            </a:r>
            <a:r>
              <a:rPr dirty="0"/>
              <a:t> </a:t>
            </a:r>
            <a:r>
              <a:rPr dirty="0" err="1"/>
              <a:t>socioambiental</a:t>
            </a:r>
            <a:r>
              <a:rPr dirty="0"/>
              <a:t> </a:t>
            </a:r>
            <a:r>
              <a:rPr dirty="0" err="1"/>
              <a:t>negativo</a:t>
            </a:r>
            <a:r>
              <a:rPr dirty="0"/>
              <a:t> y la gran </a:t>
            </a:r>
            <a:r>
              <a:rPr dirty="0" err="1"/>
              <a:t>oportunidad</a:t>
            </a:r>
            <a:r>
              <a:rPr dirty="0"/>
              <a:t> </a:t>
            </a:r>
            <a:r>
              <a:rPr dirty="0" err="1"/>
              <a:t>económica</a:t>
            </a:r>
            <a:r>
              <a:rPr dirty="0"/>
              <a:t> y </a:t>
            </a:r>
            <a:r>
              <a:rPr dirty="0" err="1"/>
              <a:t>educativa</a:t>
            </a:r>
            <a:r>
              <a:rPr dirty="0"/>
              <a:t> de la </a:t>
            </a:r>
            <a:r>
              <a:rPr dirty="0" err="1"/>
              <a:t>reutilización</a:t>
            </a:r>
            <a:r>
              <a:rPr dirty="0"/>
              <a:t>.</a:t>
            </a:r>
          </a:p>
          <a:p>
            <a:r>
              <a:rPr dirty="0"/>
              <a:t>- </a:t>
            </a:r>
            <a:r>
              <a:rPr dirty="0" err="1"/>
              <a:t>Introducir</a:t>
            </a:r>
            <a:r>
              <a:rPr dirty="0"/>
              <a:t> al </a:t>
            </a:r>
            <a:r>
              <a:rPr dirty="0" err="1"/>
              <a:t>equipo</a:t>
            </a:r>
            <a:r>
              <a:rPr dirty="0"/>
              <a:t> del 3er Grado A de la </a:t>
            </a:r>
            <a:r>
              <a:rPr dirty="0" err="1"/>
              <a:t>Institución</a:t>
            </a:r>
            <a:r>
              <a:rPr dirty="0"/>
              <a:t> </a:t>
            </a:r>
            <a:r>
              <a:rPr dirty="0" err="1"/>
              <a:t>Educativa</a:t>
            </a:r>
            <a:r>
              <a:rPr dirty="0"/>
              <a:t> Leoncio Prado Gutiérrez.</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t>Notas del Expositor:</a:t>
            </a:r>
          </a:p>
          <a:p>
            <a:r>
              <a:t>- Explicar al jurado la composición exacta de la chatarra electrónica según el estudio de Román &amp; Moguer (2006).</a:t>
            </a:r>
          </a:p>
          <a:p>
            <a:r>
              <a:t>- Destacar que casi el 60% del peso de los aparatos son metales (39.1% ferrosos y 21% no ferrosos como cobre y oro).</a:t>
            </a:r>
          </a:p>
          <a:p>
            <a:r>
              <a:t>- Esto significa que desechar tecnología equivale literalmente a enterrar recursos valiosos.</a:t>
            </a:r>
          </a:p>
          <a:p>
            <a:r>
              <a:t>- Advertir sobre la fracción de 0.8% de materiales peligrosos: aunque es pequeña en porcentaje, su potencial contaminante es masivo si ingresa a las cadenas alimenticias o acuíferas de Ate.</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t>Notas del Expositor:</a:t>
            </a:r>
          </a:p>
          <a:p>
            <a:r>
              <a:t>- Vincular el marco teórico de la basura tecnológica con el diagnóstico empírico del distrito de Ate.</a:t>
            </a:r>
          </a:p>
          <a:p>
            <a:r>
              <a:t>- Explicar que la encuesta escolar aplicada a 30 estudiantes demostró que la basura electrónica se mezcla habitualmente con los deshechos de cocina (30%), lo que acelera la disolución acuosa y lixiviación de metales en el suelo de Ate.</a:t>
            </a:r>
          </a:p>
          <a:p>
            <a:r>
              <a:t>- Enfatizar la falta de infraestructura de reciclaje visible: el 86.7% no conoce un punto limpio.</a:t>
            </a:r>
          </a:p>
          <a:p>
            <a:r>
              <a:t>- Detallar los riesgos graves a la salud por Plomo, Mercurio y Cadmio.</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t>Notas del Expositor:</a:t>
            </a:r>
          </a:p>
          <a:p>
            <a:r>
              <a:t>- Explicar el marco conceptual de la 'reutilización tecnológica' versus 'reciclaje'.</a:t>
            </a:r>
          </a:p>
          <a:p>
            <a:r>
              <a:t>- Mostrar que mientras el reciclaje implica descomponer el material en materia prima (lo cual requiere energía e industria), la reutilización cambia el propósito de un aparato funcional obsoleto (por ejemplo, usar la óptica de un láser como microscopio).</a:t>
            </a:r>
          </a:p>
          <a:p>
            <a:r>
              <a:t>- Destacar que la reutilización es de 'costo cero' en inversión original de hardware, lo que la hace sumamente competitiva y democrática para el aula escolar.</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t>Notas del Expositor:</a:t>
            </a:r>
          </a:p>
          <a:p>
            <a:r>
              <a:t>- Detallar los tres pasos de la bitácora de construcción del Eco-Microscopio Digital.</a:t>
            </a:r>
          </a:p>
          <a:p>
            <a:r>
              <a:t>- Paso 1: Mostrar cómo la microlente biconvexa de la lectora láser de DVD tiene un diseño focal de alta precisión. Al invertirse, magnifica el haz luminoso de forma similar a los lentes de aumento microscópico tradicionales.</a:t>
            </a:r>
          </a:p>
          <a:p>
            <a:r>
              <a:t>- Paso 2: Explicar el acoplamiento con la webcam USB, el cual no requiere ocular porque proyecta directamente al sensor CMOS de la cámara.</a:t>
            </a:r>
          </a:p>
          <a:p>
            <a:r>
              <a:t>- Paso 3: Destacar la calibración fina mediante un perno de madera, ya que a distancias focales tan cortas (~1.5 mm), cualquier milímetro de desfase hace que la muestra se vea borrosa.</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t>Notas del Expositor:</a:t>
            </a:r>
          </a:p>
          <a:p>
            <a:r>
              <a:t>- Presentar la justificación de costos, que es el pilar financiero del proyecto.</a:t>
            </a:r>
          </a:p>
          <a:p>
            <a:r>
              <a:t>- Resaltar la asombrosa reducción de costos: de S/. 800 a S/. 3.50 por unidad, logrando un ahorro exacto de S/. 796.50.</a:t>
            </a:r>
          </a:p>
          <a:p>
            <a:r>
              <a:t>- Explicar el concepto de democratización científica: los colegios públicos de Ate no pueden financiar laboratorios con microscopios de S/. 800 para todos, pero construir Eco-Microscopios de S/. 3.50 permite equipar aulas enteras.</a:t>
            </a:r>
          </a:p>
          <a:p>
            <a:r>
              <a:t>- Además, resaltar la ventaja digital: proyecta la imagen en la computadora escolar, facilitando que el maestro explique a 30 estudiantes simultáneamente la estructura de las células observadas.</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s-PE"/>
          </a:p>
        </p:txBody>
      </p:sp>
      <p:sp>
        <p:nvSpPr>
          <p:cNvPr id="3" name="Notes Placeholder 2"/>
          <p:cNvSpPr>
            <a:spLocks noGrp="1"/>
          </p:cNvSpPr>
          <p:nvPr>
            <p:ph type="body" sz="quarter" idx="3"/>
          </p:nvPr>
        </p:nvSpPr>
        <p:spPr/>
        <p:txBody>
          <a:bodyPr/>
          <a:lstStyle/>
          <a:p>
            <a:r>
              <a:t>Notas del Expositor:</a:t>
            </a:r>
          </a:p>
          <a:p>
            <a:r>
              <a:t>- Concluir la presentación con una ruta de acción pragmática y local para el distrito de Ate.</a:t>
            </a:r>
          </a:p>
          <a:p>
            <a:r>
              <a:t>- Explicar Acción 1: Campaña de concientización para erradicar el mal hábito escolar de tirar pilas y cargadores al tacho orgánico.</a:t>
            </a:r>
          </a:p>
          <a:p>
            <a:r>
              <a:t>- Explicar Acción 2: Brindar alternativas viables de recolección de RAEE. Como no hay acopio cerca al colegio, se propone usar el Mall Aventura Santa Anita (donde Claro tiene un centro oficial del programa 'Yo reciclo, yo soy Claro').</a:t>
            </a:r>
          </a:p>
          <a:p>
            <a:r>
              <a:t>- Explicar Acción 3: Extender la idea de los laboratorios biológicos de bajo costo usando e-scrap a otros colegios, resolviendo simultáneamente la carencia de herramientas educativas y la chatarra ambiental de Ate.</a:t>
            </a:r>
          </a:p>
          <a:p>
            <a:r>
              <a:t>- Agradecer al jurado y abrir el espacio para preguntas y respuestas.</a:t>
            </a:r>
          </a:p>
        </p:txBody>
      </p:sp>
      <p:sp>
        <p:nvSpPr>
          <p:cNvPr id="4" name="Slide Number Placeholder 3"/>
          <p:cNvSpPr>
            <a:spLocks noGrp="1"/>
          </p:cNvSpPr>
          <p:nvPr>
            <p:ph type="sldNum" sz="quarter" idx="5"/>
          </p:nvPr>
        </p:nvSpPr>
        <p:spPr/>
        <p:txBody>
          <a:bodyPr/>
          <a:lstStyle/>
          <a:p>
            <a:endParaRPr lang="es-P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2F2D"/>
        </a:solidFill>
        <a:effectLst/>
      </p:bgPr>
    </p:bg>
    <p:spTree>
      <p:nvGrpSpPr>
        <p:cNvPr id="1" name=""/>
        <p:cNvGrpSpPr/>
        <p:nvPr/>
      </p:nvGrpSpPr>
      <p:grpSpPr>
        <a:xfrm>
          <a:off x="0" y="0"/>
          <a:ext cx="0" cy="0"/>
          <a:chOff x="0" y="0"/>
          <a:chExt cx="0" cy="0"/>
        </a:xfrm>
      </p:grpSpPr>
      <p:sp>
        <p:nvSpPr>
          <p:cNvPr id="2" name="Rectangle 1"/>
          <p:cNvSpPr/>
          <p:nvPr/>
        </p:nvSpPr>
        <p:spPr>
          <a:xfrm>
            <a:off x="8229600" y="0"/>
            <a:ext cx="3962095" cy="68580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68558" y="849215"/>
            <a:ext cx="7132320" cy="3308598"/>
          </a:xfrm>
          <a:prstGeom prst="rect">
            <a:avLst/>
          </a:prstGeom>
          <a:noFill/>
        </p:spPr>
        <p:txBody>
          <a:bodyPr wrap="square">
            <a:spAutoFit/>
          </a:bodyPr>
          <a:lstStyle/>
          <a:p>
            <a:pPr>
              <a:spcAft>
                <a:spcPts val="1400"/>
              </a:spcAft>
            </a:pPr>
            <a:r>
              <a:rPr sz="3800" b="1" i="0" dirty="0" err="1">
                <a:solidFill>
                  <a:srgbClr val="F8F5EE"/>
                </a:solidFill>
                <a:latin typeface="Georgia"/>
              </a:rPr>
              <a:t>Basura</a:t>
            </a:r>
            <a:r>
              <a:rPr sz="3800" b="1" i="0" dirty="0">
                <a:solidFill>
                  <a:srgbClr val="F8F5EE"/>
                </a:solidFill>
                <a:latin typeface="Georgia"/>
              </a:rPr>
              <a:t> </a:t>
            </a:r>
            <a:r>
              <a:rPr sz="3800" b="1" i="0" dirty="0" err="1">
                <a:solidFill>
                  <a:srgbClr val="F8F5EE"/>
                </a:solidFill>
                <a:latin typeface="Georgia"/>
              </a:rPr>
              <a:t>Tecnológica</a:t>
            </a:r>
            <a:r>
              <a:rPr sz="3800" b="1" i="0" dirty="0">
                <a:solidFill>
                  <a:srgbClr val="F8F5EE"/>
                </a:solidFill>
                <a:latin typeface="Georgia"/>
              </a:rPr>
              <a:t> </a:t>
            </a:r>
            <a:r>
              <a:rPr sz="3800" b="1" i="0" dirty="0" err="1">
                <a:solidFill>
                  <a:srgbClr val="F8F5EE"/>
                </a:solidFill>
                <a:latin typeface="Georgia"/>
              </a:rPr>
              <a:t>en</a:t>
            </a:r>
            <a:r>
              <a:rPr sz="3800" b="1" i="0" dirty="0">
                <a:solidFill>
                  <a:srgbClr val="F8F5EE"/>
                </a:solidFill>
                <a:latin typeface="Georgia"/>
              </a:rPr>
              <a:t> Ate:
De </a:t>
            </a:r>
            <a:r>
              <a:rPr sz="3800" b="1" i="0" dirty="0" err="1">
                <a:solidFill>
                  <a:srgbClr val="F8F5EE"/>
                </a:solidFill>
                <a:latin typeface="Georgia"/>
              </a:rPr>
              <a:t>Pasivo</a:t>
            </a:r>
            <a:r>
              <a:rPr sz="3800" b="1" i="0" dirty="0">
                <a:solidFill>
                  <a:srgbClr val="F8F5EE"/>
                </a:solidFill>
                <a:latin typeface="Georgia"/>
              </a:rPr>
              <a:t> Ambiental a
</a:t>
            </a:r>
            <a:r>
              <a:rPr sz="3800" b="1" i="0" dirty="0" err="1">
                <a:solidFill>
                  <a:srgbClr val="F8F5EE"/>
                </a:solidFill>
                <a:latin typeface="Georgia"/>
              </a:rPr>
              <a:t>Activo</a:t>
            </a:r>
            <a:r>
              <a:rPr sz="3800" b="1" i="0" dirty="0">
                <a:solidFill>
                  <a:srgbClr val="F8F5EE"/>
                </a:solidFill>
                <a:latin typeface="Georgia"/>
              </a:rPr>
              <a:t> Financiero</a:t>
            </a:r>
          </a:p>
          <a:p>
            <a:r>
              <a:rPr sz="2000" b="0" i="0" dirty="0" err="1">
                <a:solidFill>
                  <a:srgbClr val="D99355"/>
                </a:solidFill>
                <a:latin typeface="Verdana"/>
              </a:rPr>
              <a:t>Estudio</a:t>
            </a:r>
            <a:r>
              <a:rPr sz="2000" b="0" i="0" dirty="0">
                <a:solidFill>
                  <a:srgbClr val="D99355"/>
                </a:solidFill>
                <a:latin typeface="Verdana"/>
              </a:rPr>
              <a:t> </a:t>
            </a:r>
            <a:r>
              <a:rPr sz="2000" b="0" i="0" dirty="0" err="1">
                <a:solidFill>
                  <a:srgbClr val="D99355"/>
                </a:solidFill>
                <a:latin typeface="Verdana"/>
              </a:rPr>
              <a:t>sobre</a:t>
            </a:r>
            <a:r>
              <a:rPr sz="2000" b="0" i="0" dirty="0">
                <a:solidFill>
                  <a:srgbClr val="D99355"/>
                </a:solidFill>
                <a:latin typeface="Verdana"/>
              </a:rPr>
              <a:t> el </a:t>
            </a:r>
            <a:r>
              <a:rPr sz="2000" b="0" i="0" dirty="0" err="1">
                <a:solidFill>
                  <a:srgbClr val="D99355"/>
                </a:solidFill>
                <a:latin typeface="Verdana"/>
              </a:rPr>
              <a:t>potencial</a:t>
            </a:r>
            <a:r>
              <a:rPr sz="2000" b="0" i="0" dirty="0">
                <a:solidFill>
                  <a:srgbClr val="D99355"/>
                </a:solidFill>
                <a:latin typeface="Verdana"/>
              </a:rPr>
              <a:t> de la </a:t>
            </a:r>
            <a:r>
              <a:rPr sz="2000" b="0" i="0" dirty="0" err="1">
                <a:solidFill>
                  <a:srgbClr val="D99355"/>
                </a:solidFill>
                <a:latin typeface="Verdana"/>
              </a:rPr>
              <a:t>reutilización</a:t>
            </a:r>
            <a:r>
              <a:rPr sz="2000" b="0" i="0" dirty="0">
                <a:solidFill>
                  <a:srgbClr val="D99355"/>
                </a:solidFill>
                <a:latin typeface="Verdana"/>
              </a:rPr>
              <a:t> </a:t>
            </a:r>
            <a:r>
              <a:rPr sz="2000" b="0" i="0" dirty="0" err="1">
                <a:solidFill>
                  <a:srgbClr val="D99355"/>
                </a:solidFill>
                <a:latin typeface="Verdana"/>
              </a:rPr>
              <a:t>tecnológica</a:t>
            </a:r>
            <a:r>
              <a:rPr sz="2000" b="0" i="0" dirty="0">
                <a:solidFill>
                  <a:srgbClr val="D99355"/>
                </a:solidFill>
                <a:latin typeface="Verdana"/>
              </a:rPr>
              <a:t> y el </a:t>
            </a:r>
            <a:r>
              <a:rPr sz="2000" b="0" i="0" dirty="0" err="1">
                <a:solidFill>
                  <a:srgbClr val="D99355"/>
                </a:solidFill>
                <a:latin typeface="Verdana"/>
              </a:rPr>
              <a:t>reciclaje</a:t>
            </a:r>
            <a:r>
              <a:rPr sz="2000" b="0" i="0" dirty="0">
                <a:solidFill>
                  <a:srgbClr val="D99355"/>
                </a:solidFill>
                <a:latin typeface="Verdana"/>
              </a:rPr>
              <a:t> de RAEE </a:t>
            </a:r>
            <a:r>
              <a:rPr sz="2000" b="0" i="0" dirty="0" err="1">
                <a:solidFill>
                  <a:srgbClr val="D99355"/>
                </a:solidFill>
                <a:latin typeface="Verdana"/>
              </a:rPr>
              <a:t>en</a:t>
            </a:r>
            <a:r>
              <a:rPr sz="2000" b="0" i="0" dirty="0">
                <a:solidFill>
                  <a:srgbClr val="D99355"/>
                </a:solidFill>
                <a:latin typeface="Verdana"/>
              </a:rPr>
              <a:t> Lima Este | I.E. 1228 Leoncio Prado Gutiérrez</a:t>
            </a:r>
          </a:p>
        </p:txBody>
      </p:sp>
      <p:sp>
        <p:nvSpPr>
          <p:cNvPr id="4" name="TextBox 3"/>
          <p:cNvSpPr txBox="1"/>
          <p:nvPr/>
        </p:nvSpPr>
        <p:spPr>
          <a:xfrm>
            <a:off x="568558" y="4619984"/>
            <a:ext cx="7132320" cy="1815882"/>
          </a:xfrm>
          <a:prstGeom prst="rect">
            <a:avLst/>
          </a:prstGeom>
          <a:noFill/>
        </p:spPr>
        <p:txBody>
          <a:bodyPr wrap="square">
            <a:spAutoFit/>
          </a:bodyPr>
          <a:lstStyle/>
          <a:p>
            <a:r>
              <a:rPr sz="1600" i="0"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Equipo de </a:t>
            </a:r>
            <a:r>
              <a:rPr sz="1600" i="0" dirty="0" err="1">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Investigadores</a:t>
            </a:r>
            <a:r>
              <a:rPr sz="1600" i="0"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 </a:t>
            </a:r>
            <a:r>
              <a:rPr lang="es-ES" sz="1600" i="0"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a:t>
            </a:r>
            <a:r>
              <a:rPr sz="1600" i="0"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
</a:t>
            </a:r>
            <a:r>
              <a:rPr lang="es-ES" sz="1600" i="0"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 </a:t>
            </a:r>
            <a:r>
              <a:rPr sz="1600" i="0" dirty="0" err="1">
                <a:solidFill>
                  <a:schemeClr val="bg1"/>
                </a:solidFill>
                <a:latin typeface="Arial" panose="020B0604020202020204" pitchFamily="34" charset="0"/>
                <a:ea typeface="ADLaM Display" panose="02010000000000000000" pitchFamily="2" charset="0"/>
                <a:cs typeface="Arial" panose="020B0604020202020204" pitchFamily="34" charset="0"/>
              </a:rPr>
              <a:t>Jasumi</a:t>
            </a:r>
            <a:r>
              <a:rPr sz="1600" i="0" dirty="0">
                <a:solidFill>
                  <a:schemeClr val="bg1"/>
                </a:solidFill>
                <a:latin typeface="Arial" panose="020B0604020202020204" pitchFamily="34" charset="0"/>
                <a:ea typeface="ADLaM Display" panose="02010000000000000000" pitchFamily="2" charset="0"/>
                <a:cs typeface="Arial" panose="020B0604020202020204" pitchFamily="34" charset="0"/>
              </a:rPr>
              <a:t> </a:t>
            </a:r>
            <a:r>
              <a:rPr sz="1600" i="0" dirty="0" err="1">
                <a:solidFill>
                  <a:schemeClr val="bg1"/>
                </a:solidFill>
                <a:latin typeface="Arial" panose="020B0604020202020204" pitchFamily="34" charset="0"/>
                <a:ea typeface="ADLaM Display" panose="02010000000000000000" pitchFamily="2" charset="0"/>
                <a:cs typeface="Arial" panose="020B0604020202020204" pitchFamily="34" charset="0"/>
              </a:rPr>
              <a:t>Pillpe</a:t>
            </a:r>
            <a:r>
              <a:rPr lang="es-ES" sz="1600" dirty="0">
                <a:solidFill>
                  <a:schemeClr val="bg1"/>
                </a:solidFill>
                <a:latin typeface="Arial" panose="020B0604020202020204" pitchFamily="34" charset="0"/>
                <a:ea typeface="ADLaM Display" panose="02010000000000000000" pitchFamily="2" charset="0"/>
                <a:cs typeface="Arial" panose="020B0604020202020204" pitchFamily="34" charset="0"/>
              </a:rPr>
              <a:t>                 </a:t>
            </a:r>
            <a:r>
              <a:rPr sz="1600" i="0" dirty="0">
                <a:solidFill>
                  <a:schemeClr val="bg1">
                    <a:lumMod val="95000"/>
                  </a:schemeClr>
                </a:solidFill>
                <a:latin typeface="Verdana"/>
              </a:rPr>
              <a:t> Adrianny Magallanes</a:t>
            </a:r>
            <a:r>
              <a:rPr lang="es-ES" sz="1600" i="0" dirty="0">
                <a:solidFill>
                  <a:schemeClr val="bg1">
                    <a:lumMod val="95000"/>
                  </a:schemeClr>
                </a:solidFill>
                <a:latin typeface="Verdana"/>
              </a:rPr>
              <a:t>               </a:t>
            </a:r>
            <a:r>
              <a:rPr sz="1600" i="0" dirty="0">
                <a:solidFill>
                  <a:schemeClr val="bg1">
                    <a:lumMod val="95000"/>
                  </a:schemeClr>
                </a:solidFill>
                <a:latin typeface="Verdana"/>
              </a:rPr>
              <a:t> Ana Vasquez</a:t>
            </a:r>
            <a:endParaRPr lang="es-ES" sz="1600" i="0" dirty="0">
              <a:solidFill>
                <a:schemeClr val="bg1">
                  <a:lumMod val="95000"/>
                </a:schemeClr>
              </a:solidFill>
              <a:latin typeface="Verdana"/>
            </a:endParaRPr>
          </a:p>
          <a:p>
            <a:r>
              <a:rPr sz="1600" i="0" dirty="0">
                <a:solidFill>
                  <a:schemeClr val="bg1">
                    <a:lumMod val="95000"/>
                  </a:schemeClr>
                </a:solidFill>
                <a:latin typeface="Verdana"/>
              </a:rPr>
              <a:t> Mijael Sosa</a:t>
            </a:r>
            <a:r>
              <a:rPr lang="es-ES" sz="1600" i="0" dirty="0">
                <a:solidFill>
                  <a:schemeClr val="bg1">
                    <a:lumMod val="95000"/>
                  </a:schemeClr>
                </a:solidFill>
                <a:latin typeface="Verdana"/>
              </a:rPr>
              <a:t>               </a:t>
            </a:r>
            <a:r>
              <a:rPr sz="1600" i="0" dirty="0">
                <a:solidFill>
                  <a:schemeClr val="bg1">
                    <a:lumMod val="95000"/>
                  </a:schemeClr>
                </a:solidFill>
                <a:latin typeface="Verdana"/>
              </a:rPr>
              <a:t> Paulina Vega</a:t>
            </a:r>
            <a:endParaRPr lang="es-ES" sz="1600" i="0" dirty="0">
              <a:solidFill>
                <a:schemeClr val="bg1">
                  <a:lumMod val="95000"/>
                </a:schemeClr>
              </a:solidFill>
              <a:latin typeface="Verdana"/>
            </a:endParaRPr>
          </a:p>
          <a:p>
            <a:endParaRPr lang="es-ES" sz="1600" i="0" dirty="0">
              <a:solidFill>
                <a:schemeClr val="bg1">
                  <a:lumMod val="95000"/>
                </a:schemeClr>
              </a:solidFill>
              <a:latin typeface="Verdana"/>
            </a:endParaRPr>
          </a:p>
          <a:p>
            <a:r>
              <a:rPr lang="es-PE" sz="1600" b="1"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Grado y sección: </a:t>
            </a:r>
            <a:r>
              <a:rPr lang="es-PE" sz="1600" dirty="0">
                <a:solidFill>
                  <a:schemeClr val="bg1">
                    <a:lumMod val="95000"/>
                  </a:schemeClr>
                </a:solidFill>
                <a:latin typeface="Verdana"/>
              </a:rPr>
              <a:t>3er Grado A </a:t>
            </a:r>
          </a:p>
          <a:p>
            <a:r>
              <a:rPr lang="es-PE" sz="1600" b="1"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Á</a:t>
            </a:r>
            <a:r>
              <a:rPr lang="es-PE" sz="1600" b="1" i="0" dirty="0">
                <a:solidFill>
                  <a:schemeClr val="tx2">
                    <a:lumMod val="40000"/>
                    <a:lumOff val="60000"/>
                  </a:schemeClr>
                </a:solidFill>
                <a:latin typeface="ADLaM Display" panose="02010000000000000000" pitchFamily="2" charset="0"/>
                <a:ea typeface="ADLaM Display" panose="02010000000000000000" pitchFamily="2" charset="0"/>
                <a:cs typeface="ADLaM Display" panose="02010000000000000000" pitchFamily="2" charset="0"/>
              </a:rPr>
              <a:t>rea :                   </a:t>
            </a:r>
            <a:r>
              <a:rPr lang="es-PE" sz="1600" i="0" dirty="0">
                <a:solidFill>
                  <a:schemeClr val="bg1">
                    <a:lumMod val="95000"/>
                  </a:schemeClr>
                </a:solidFill>
                <a:latin typeface="Verdana"/>
              </a:rPr>
              <a:t>Ciencia y tecnología</a:t>
            </a:r>
            <a:r>
              <a:rPr sz="1600" i="0" dirty="0">
                <a:solidFill>
                  <a:schemeClr val="bg1">
                    <a:lumMod val="95000"/>
                  </a:schemeClr>
                </a:solidFill>
                <a:latin typeface="Verdana"/>
              </a:rPr>
              <a:t>
</a:t>
            </a:r>
            <a:r>
              <a:rPr sz="1600" b="1" i="1" dirty="0" err="1">
                <a:solidFill>
                  <a:schemeClr val="tx2">
                    <a:lumMod val="40000"/>
                    <a:lumOff val="60000"/>
                  </a:schemeClr>
                </a:solidFill>
                <a:latin typeface="Verdana"/>
              </a:rPr>
              <a:t>Asesora</a:t>
            </a:r>
            <a:r>
              <a:rPr sz="1600" b="1" i="1" dirty="0">
                <a:solidFill>
                  <a:schemeClr val="tx2">
                    <a:lumMod val="40000"/>
                    <a:lumOff val="60000"/>
                  </a:schemeClr>
                </a:solidFill>
                <a:latin typeface="Verdana"/>
              </a:rPr>
              <a:t>:</a:t>
            </a:r>
            <a:r>
              <a:rPr sz="1600" i="1" dirty="0">
                <a:solidFill>
                  <a:schemeClr val="bg1">
                    <a:lumMod val="95000"/>
                  </a:schemeClr>
                </a:solidFill>
                <a:latin typeface="Verdana"/>
              </a:rPr>
              <a:t> Prof. Jane N. Guere Condor</a:t>
            </a:r>
          </a:p>
        </p:txBody>
      </p:sp>
      <p:pic>
        <p:nvPicPr>
          <p:cNvPr id="6" name="Imagen 5">
            <a:extLst>
              <a:ext uri="{FF2B5EF4-FFF2-40B4-BE49-F238E27FC236}">
                <a16:creationId xmlns:a16="http://schemas.microsoft.com/office/drawing/2014/main" id="{5892EEBD-408F-A4CE-D41B-74D13A17D221}"/>
              </a:ext>
            </a:extLst>
          </p:cNvPr>
          <p:cNvPicPr>
            <a:picLocks noChangeAspect="1"/>
          </p:cNvPicPr>
          <p:nvPr/>
        </p:nvPicPr>
        <p:blipFill>
          <a:blip r:embed="rId3"/>
          <a:stretch>
            <a:fillRect/>
          </a:stretch>
        </p:blipFill>
        <p:spPr>
          <a:xfrm>
            <a:off x="8437725" y="859799"/>
            <a:ext cx="3586977" cy="21103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Imagen 6">
            <a:extLst>
              <a:ext uri="{FF2B5EF4-FFF2-40B4-BE49-F238E27FC236}">
                <a16:creationId xmlns:a16="http://schemas.microsoft.com/office/drawing/2014/main" id="{CD28F034-E8C4-215B-EDA7-0174A213BD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96592" y="3829946"/>
            <a:ext cx="3628110" cy="21103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8741B76-CD62-C6D1-66D1-42AC3501496B}"/>
              </a:ext>
            </a:extLst>
          </p:cNvPr>
          <p:cNvSpPr txBox="1"/>
          <p:nvPr/>
        </p:nvSpPr>
        <p:spPr>
          <a:xfrm>
            <a:off x="989846" y="423652"/>
            <a:ext cx="9684190" cy="584775"/>
          </a:xfrm>
          <a:prstGeom prst="rect">
            <a:avLst/>
          </a:prstGeom>
          <a:noFill/>
        </p:spPr>
        <p:txBody>
          <a:bodyPr wrap="square" rtlCol="0">
            <a:spAutoFit/>
          </a:bodyPr>
          <a:lstStyle/>
          <a:p>
            <a:pPr algn="ctr"/>
            <a:r>
              <a:rPr lang="es-PE" sz="3200"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PLANTEAMOS LA SITUACIÓN PROBLEMÁTICA</a:t>
            </a:r>
          </a:p>
        </p:txBody>
      </p:sp>
      <p:sp>
        <p:nvSpPr>
          <p:cNvPr id="4" name="CuadroTexto 3">
            <a:extLst>
              <a:ext uri="{FF2B5EF4-FFF2-40B4-BE49-F238E27FC236}">
                <a16:creationId xmlns:a16="http://schemas.microsoft.com/office/drawing/2014/main" id="{715E134A-B4B9-10EA-B287-173607BF26EE}"/>
              </a:ext>
            </a:extLst>
          </p:cNvPr>
          <p:cNvSpPr txBox="1"/>
          <p:nvPr/>
        </p:nvSpPr>
        <p:spPr>
          <a:xfrm>
            <a:off x="7839169" y="3776866"/>
            <a:ext cx="3261511" cy="369332"/>
          </a:xfrm>
          <a:prstGeom prst="rect">
            <a:avLst/>
          </a:prstGeom>
          <a:noFill/>
        </p:spPr>
        <p:txBody>
          <a:bodyPr wrap="square">
            <a:spAutoFit/>
          </a:bodyPr>
          <a:lstStyle/>
          <a:p>
            <a:pPr>
              <a:lnSpc>
                <a:spcPct val="100000"/>
              </a:lnSpc>
              <a:spcAft>
                <a:spcPts val="800"/>
              </a:spcAft>
              <a:buNone/>
            </a:pPr>
            <a:r>
              <a:rPr lang="es-PE" sz="1800" kern="100" dirty="0">
                <a:solidFill>
                  <a:schemeClr val="tx1"/>
                </a:solidFill>
                <a:effectLst/>
                <a:latin typeface="+mn-lt"/>
                <a:ea typeface="Calibri" panose="020F0502020204030204" pitchFamily="34" charset="0"/>
                <a:cs typeface="Times New Roman" panose="02020603050405020304" pitchFamily="18" charset="0"/>
              </a:rPr>
              <a:t> </a:t>
            </a:r>
            <a:endParaRPr lang="es-PE" sz="1800" kern="100" dirty="0">
              <a:effectLst/>
              <a:latin typeface="+mn-lt"/>
              <a:ea typeface="Calibri" panose="020F0502020204030204" pitchFamily="34" charset="0"/>
              <a:cs typeface="Times New Roman" panose="02020603050405020304" pitchFamily="18" charset="0"/>
            </a:endParaRPr>
          </a:p>
        </p:txBody>
      </p:sp>
      <p:sp>
        <p:nvSpPr>
          <p:cNvPr id="5" name="Rectángulo: esquinas redondeadas 4">
            <a:extLst>
              <a:ext uri="{FF2B5EF4-FFF2-40B4-BE49-F238E27FC236}">
                <a16:creationId xmlns:a16="http://schemas.microsoft.com/office/drawing/2014/main" id="{B05BB692-FE22-5119-844B-C42AEE9CA12D}"/>
              </a:ext>
            </a:extLst>
          </p:cNvPr>
          <p:cNvSpPr/>
          <p:nvPr/>
        </p:nvSpPr>
        <p:spPr>
          <a:xfrm>
            <a:off x="344032" y="1217883"/>
            <a:ext cx="6400800" cy="343040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s-PE" kern="100" dirty="0">
                <a:solidFill>
                  <a:schemeClr val="tx1"/>
                </a:solidFill>
                <a:ea typeface="Calibri" panose="020F0502020204030204" pitchFamily="34" charset="0"/>
                <a:cs typeface="Times New Roman" panose="02020603050405020304" pitchFamily="18" charset="0"/>
              </a:rPr>
              <a:t>En el distrito de Ate , los estudiantes del 3er grado A de secundaria, observan: el inadecuado manejo de residuos electrónicos, evidenciado por la acumulación y eliminación incorrecta de celulares, cables, pilas, cargadores y artefactos electrónicos en espacios públicos y junto a la basura doméstica. Esta problemática genera contaminación ambiental, liberación de sustancias tóxicas y riesgos para la salud de la población. Asimismo, identifican la escasa educación ambiental, la falta de puntos de reciclaje electrónicos y el poco compromiso ciudadano frente al tratamiento responsable de la basura tecnológica</a:t>
            </a:r>
            <a:endParaRPr lang="es-PE" kern="100" dirty="0">
              <a:ea typeface="Calibri" panose="020F0502020204030204" pitchFamily="34" charset="0"/>
              <a:cs typeface="Times New Roman" panose="02020603050405020304" pitchFamily="18" charset="0"/>
            </a:endParaRPr>
          </a:p>
          <a:p>
            <a:pPr algn="ctr"/>
            <a:endParaRPr lang="es-PE" dirty="0"/>
          </a:p>
        </p:txBody>
      </p:sp>
      <p:sp>
        <p:nvSpPr>
          <p:cNvPr id="6" name="Rectángulo: esquinas redondeadas 5">
            <a:extLst>
              <a:ext uri="{FF2B5EF4-FFF2-40B4-BE49-F238E27FC236}">
                <a16:creationId xmlns:a16="http://schemas.microsoft.com/office/drawing/2014/main" id="{603307B7-673D-9635-F5EE-5DC045B50A6C}"/>
              </a:ext>
            </a:extLst>
          </p:cNvPr>
          <p:cNvSpPr/>
          <p:nvPr/>
        </p:nvSpPr>
        <p:spPr>
          <a:xfrm>
            <a:off x="688063" y="4920848"/>
            <a:ext cx="6056769" cy="1513500"/>
          </a:xfrm>
          <a:prstGeom prst="round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r>
              <a:rPr lang="es-PE" kern="100" dirty="0">
                <a:solidFill>
                  <a:schemeClr val="bg1"/>
                </a:solidFill>
                <a:ea typeface="Calibri" panose="020F0502020204030204" pitchFamily="34" charset="0"/>
                <a:cs typeface="Times New Roman" panose="02020603050405020304" pitchFamily="18" charset="0"/>
              </a:rPr>
              <a:t>RETO: ¿Qué pasaría con el ambiente y la salud de los vecinos de Ate si los celulares, cargadores, pilas y otros dispositivos electrónicos se siguieran desechando con la basura común?</a:t>
            </a:r>
            <a:endParaRPr lang="es-PE" sz="1200" kern="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s-PE" dirty="0"/>
          </a:p>
        </p:txBody>
      </p:sp>
      <p:pic>
        <p:nvPicPr>
          <p:cNvPr id="8" name="Imagen 7">
            <a:extLst>
              <a:ext uri="{FF2B5EF4-FFF2-40B4-BE49-F238E27FC236}">
                <a16:creationId xmlns:a16="http://schemas.microsoft.com/office/drawing/2014/main" id="{49A20A2C-09F1-E8AB-C66D-A30FC5070599}"/>
              </a:ext>
            </a:extLst>
          </p:cNvPr>
          <p:cNvPicPr>
            <a:picLocks noChangeAspect="1"/>
          </p:cNvPicPr>
          <p:nvPr/>
        </p:nvPicPr>
        <p:blipFill>
          <a:blip r:embed="rId2"/>
          <a:stretch>
            <a:fillRect/>
          </a:stretch>
        </p:blipFill>
        <p:spPr>
          <a:xfrm>
            <a:off x="7069981" y="2246327"/>
            <a:ext cx="4980955" cy="3430410"/>
          </a:xfrm>
          <a:prstGeom prst="rect">
            <a:avLst/>
          </a:prstGeom>
        </p:spPr>
      </p:pic>
    </p:spTree>
    <p:extLst>
      <p:ext uri="{BB962C8B-B14F-4D97-AF65-F5344CB8AC3E}">
        <p14:creationId xmlns:p14="http://schemas.microsoft.com/office/powerpoint/2010/main" val="3222608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1"/>
          <p:cNvSpPr txBox="1"/>
          <p:nvPr/>
        </p:nvSpPr>
        <p:spPr>
          <a:xfrm>
            <a:off x="457200" y="365760"/>
            <a:ext cx="11277295" cy="800219"/>
          </a:xfrm>
          <a:prstGeom prst="rect">
            <a:avLst/>
          </a:prstGeom>
          <a:noFill/>
        </p:spPr>
        <p:txBody>
          <a:bodyPr wrap="square" lIns="0" tIns="0" rIns="0" bIns="0">
            <a:spAutoFit/>
          </a:bodyPr>
          <a:lstStyle/>
          <a:p>
            <a:pPr algn="l"/>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El 21% de la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basura</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electrónica</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está</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compuesto</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por</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metales</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preciosos</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que</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hoy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terminan</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en</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vertederos</a:t>
            </a:r>
            <a:endPar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Rectangle 2"/>
          <p:cNvSpPr/>
          <p:nvPr/>
        </p:nvSpPr>
        <p:spPr>
          <a:xfrm>
            <a:off x="457200" y="1234440"/>
            <a:ext cx="11277295" cy="381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463040"/>
            <a:ext cx="11277295" cy="731520"/>
          </a:xfrm>
          <a:prstGeom prst="rect">
            <a:avLst/>
          </a:prstGeom>
          <a:noFill/>
        </p:spPr>
        <p:txBody>
          <a:bodyPr wrap="square">
            <a:spAutoFit/>
          </a:bodyPr>
          <a:lstStyle/>
          <a:p>
            <a:r>
              <a:rPr sz="1400" b="0" i="0">
                <a:solidFill>
                  <a:srgbClr val="2A2F2D"/>
                </a:solidFill>
                <a:latin typeface="Verdana"/>
              </a:rPr>
              <a:t>La composición física de los residuos tecnológicos revela una paradoja económica: enterramos dispositivos que contienen altos porcentajes de recursos valiosos y escasos, mientras generamos pasivos ambientales letales.</a:t>
            </a:r>
          </a:p>
        </p:txBody>
      </p:sp>
      <p:sp>
        <p:nvSpPr>
          <p:cNvPr id="5" name="Rounded Rectangle 4"/>
          <p:cNvSpPr/>
          <p:nvPr/>
        </p:nvSpPr>
        <p:spPr>
          <a:xfrm>
            <a:off x="457200" y="2377440"/>
            <a:ext cx="3474720" cy="3474720"/>
          </a:xfrm>
          <a:prstGeom prst="roundRect">
            <a:avLst/>
          </a:prstGeom>
          <a:solidFill>
            <a:schemeClr val="tx2">
              <a:lumMod val="40000"/>
              <a:lumOff val="60000"/>
            </a:schemeClr>
          </a:solidFill>
          <a:ln w="19050">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bIns="274320" rtlCol="0" anchor="ctr"/>
          <a:lstStyle/>
          <a:p>
            <a:pPr algn="ctr">
              <a:spcAft>
                <a:spcPts val="400"/>
              </a:spcAft>
            </a:pPr>
            <a:r>
              <a:rPr sz="4400" b="1" i="0" dirty="0">
                <a:solidFill>
                  <a:srgbClr val="B87333"/>
                </a:solidFill>
                <a:latin typeface="Georgia"/>
              </a:rPr>
              <a:t>39.1%</a:t>
            </a:r>
          </a:p>
          <a:p>
            <a:pPr>
              <a:spcAft>
                <a:spcPts val="1200"/>
              </a:spcAft>
            </a:pPr>
            <a:r>
              <a:rPr sz="1800" b="1" i="0" dirty="0" err="1">
                <a:solidFill>
                  <a:srgbClr val="2A2F2D"/>
                </a:solidFill>
                <a:latin typeface="Georgia"/>
              </a:rPr>
              <a:t>Metales</a:t>
            </a:r>
            <a:r>
              <a:rPr sz="1800" b="1" i="0" dirty="0">
                <a:solidFill>
                  <a:srgbClr val="2A2F2D"/>
                </a:solidFill>
                <a:latin typeface="Georgia"/>
              </a:rPr>
              <a:t> </a:t>
            </a:r>
            <a:r>
              <a:rPr sz="1800" b="1" i="0" dirty="0" err="1">
                <a:solidFill>
                  <a:srgbClr val="2A2F2D"/>
                </a:solidFill>
                <a:latin typeface="Georgia"/>
              </a:rPr>
              <a:t>Ferrosos</a:t>
            </a:r>
            <a:endParaRPr sz="1800" b="1" i="0" dirty="0">
              <a:solidFill>
                <a:srgbClr val="2A2F2D"/>
              </a:solidFill>
              <a:latin typeface="Georgia"/>
            </a:endParaRPr>
          </a:p>
          <a:p>
            <a:r>
              <a:rPr sz="1000" b="0" i="0" dirty="0" err="1">
                <a:solidFill>
                  <a:srgbClr val="2A2F2D"/>
                </a:solidFill>
                <a:latin typeface="Verdana"/>
              </a:rPr>
              <a:t>Constituidos</a:t>
            </a:r>
            <a:r>
              <a:rPr sz="1000" b="0" i="0" dirty="0">
                <a:solidFill>
                  <a:srgbClr val="2A2F2D"/>
                </a:solidFill>
                <a:latin typeface="Verdana"/>
              </a:rPr>
              <a:t> </a:t>
            </a:r>
            <a:r>
              <a:rPr sz="1000" b="0" i="0" dirty="0" err="1">
                <a:solidFill>
                  <a:srgbClr val="2A2F2D"/>
                </a:solidFill>
                <a:latin typeface="Verdana"/>
              </a:rPr>
              <a:t>por</a:t>
            </a:r>
            <a:r>
              <a:rPr sz="1000" b="0" i="0" dirty="0">
                <a:solidFill>
                  <a:srgbClr val="2A2F2D"/>
                </a:solidFill>
                <a:latin typeface="Verdana"/>
              </a:rPr>
              <a:t> </a:t>
            </a:r>
            <a:r>
              <a:rPr sz="1000" b="0" i="0" dirty="0" err="1">
                <a:solidFill>
                  <a:srgbClr val="2A2F2D"/>
                </a:solidFill>
                <a:latin typeface="Verdana"/>
              </a:rPr>
              <a:t>hierro</a:t>
            </a:r>
            <a:r>
              <a:rPr sz="1000" b="0" i="0" dirty="0">
                <a:solidFill>
                  <a:srgbClr val="2A2F2D"/>
                </a:solidFill>
                <a:latin typeface="Verdana"/>
              </a:rPr>
              <a:t> y </a:t>
            </a:r>
            <a:r>
              <a:rPr sz="1000" b="0" i="0" dirty="0" err="1">
                <a:solidFill>
                  <a:srgbClr val="2A2F2D"/>
                </a:solidFill>
                <a:latin typeface="Verdana"/>
              </a:rPr>
              <a:t>acero</a:t>
            </a:r>
            <a:r>
              <a:rPr sz="1000" b="0" i="0" dirty="0">
                <a:solidFill>
                  <a:srgbClr val="2A2F2D"/>
                </a:solidFill>
                <a:latin typeface="Verdana"/>
              </a:rPr>
              <a:t> de </a:t>
            </a:r>
            <a:r>
              <a:rPr sz="1000" b="0" i="0" dirty="0" err="1">
                <a:solidFill>
                  <a:srgbClr val="2A2F2D"/>
                </a:solidFill>
                <a:latin typeface="Verdana"/>
              </a:rPr>
              <a:t>carcasas</a:t>
            </a:r>
            <a:r>
              <a:rPr sz="1000" b="0" i="0" dirty="0">
                <a:solidFill>
                  <a:srgbClr val="2A2F2D"/>
                </a:solidFill>
                <a:latin typeface="Verdana"/>
              </a:rPr>
              <a:t> y </a:t>
            </a:r>
            <a:r>
              <a:rPr sz="1000" b="0" i="0" dirty="0" err="1">
                <a:solidFill>
                  <a:srgbClr val="2A2F2D"/>
                </a:solidFill>
                <a:latin typeface="Verdana"/>
              </a:rPr>
              <a:t>estructuras</a:t>
            </a:r>
            <a:r>
              <a:rPr sz="1000" b="0" i="0" dirty="0">
                <a:solidFill>
                  <a:srgbClr val="2A2F2D"/>
                </a:solidFill>
                <a:latin typeface="Verdana"/>
              </a:rPr>
              <a:t>.
• </a:t>
            </a:r>
            <a:r>
              <a:rPr sz="1000" b="0" i="0" dirty="0" err="1">
                <a:solidFill>
                  <a:srgbClr val="2A2F2D"/>
                </a:solidFill>
                <a:latin typeface="Verdana"/>
              </a:rPr>
              <a:t>Destinado</a:t>
            </a:r>
            <a:r>
              <a:rPr sz="1000" b="0" i="0" dirty="0">
                <a:solidFill>
                  <a:srgbClr val="2A2F2D"/>
                </a:solidFill>
                <a:latin typeface="Verdana"/>
              </a:rPr>
              <a:t> a </a:t>
            </a:r>
            <a:r>
              <a:rPr sz="1000" b="0" i="0" dirty="0" err="1">
                <a:solidFill>
                  <a:srgbClr val="2A2F2D"/>
                </a:solidFill>
                <a:latin typeface="Verdana"/>
              </a:rPr>
              <a:t>acerías</a:t>
            </a:r>
            <a:r>
              <a:rPr sz="1000" b="0" i="0" dirty="0">
                <a:solidFill>
                  <a:srgbClr val="2A2F2D"/>
                </a:solidFill>
                <a:latin typeface="Verdana"/>
              </a:rPr>
              <a:t> locales para </a:t>
            </a:r>
            <a:r>
              <a:rPr sz="1000" b="0" i="0" dirty="0" err="1">
                <a:solidFill>
                  <a:srgbClr val="2A2F2D"/>
                </a:solidFill>
                <a:latin typeface="Verdana"/>
              </a:rPr>
              <a:t>hierro</a:t>
            </a:r>
            <a:r>
              <a:rPr sz="1000" b="0" i="0" dirty="0">
                <a:solidFill>
                  <a:srgbClr val="2A2F2D"/>
                </a:solidFill>
                <a:latin typeface="Verdana"/>
              </a:rPr>
              <a:t> </a:t>
            </a:r>
            <a:r>
              <a:rPr sz="1000" b="0" i="0" dirty="0" err="1">
                <a:solidFill>
                  <a:srgbClr val="2A2F2D"/>
                </a:solidFill>
                <a:latin typeface="Verdana"/>
              </a:rPr>
              <a:t>líquido</a:t>
            </a:r>
            <a:r>
              <a:rPr sz="1000" b="0" i="0" dirty="0">
                <a:solidFill>
                  <a:srgbClr val="2A2F2D"/>
                </a:solidFill>
                <a:latin typeface="Verdana"/>
              </a:rPr>
              <a:t>.
• </a:t>
            </a:r>
            <a:r>
              <a:rPr sz="1000" b="0" i="0" dirty="0" err="1">
                <a:solidFill>
                  <a:srgbClr val="2A2F2D"/>
                </a:solidFill>
                <a:latin typeface="Verdana"/>
              </a:rPr>
              <a:t>Valorizado</a:t>
            </a:r>
            <a:r>
              <a:rPr sz="1000" b="0" i="0" dirty="0">
                <a:solidFill>
                  <a:srgbClr val="2A2F2D"/>
                </a:solidFill>
                <a:latin typeface="Verdana"/>
              </a:rPr>
              <a:t> </a:t>
            </a:r>
            <a:r>
              <a:rPr sz="1000" b="0" i="0" dirty="0" err="1">
                <a:solidFill>
                  <a:srgbClr val="2A2F2D"/>
                </a:solidFill>
                <a:latin typeface="Verdana"/>
              </a:rPr>
              <a:t>internacionalmente</a:t>
            </a:r>
            <a:r>
              <a:rPr sz="1000" b="0" i="0" dirty="0">
                <a:solidFill>
                  <a:srgbClr val="2A2F2D"/>
                </a:solidFill>
                <a:latin typeface="Verdana"/>
              </a:rPr>
              <a:t> </a:t>
            </a:r>
            <a:r>
              <a:rPr sz="1000" b="0" i="0" dirty="0" err="1">
                <a:solidFill>
                  <a:srgbClr val="2A2F2D"/>
                </a:solidFill>
                <a:latin typeface="Verdana"/>
              </a:rPr>
              <a:t>en</a:t>
            </a:r>
            <a:r>
              <a:rPr sz="1000" b="0" i="0" dirty="0">
                <a:solidFill>
                  <a:srgbClr val="2A2F2D"/>
                </a:solidFill>
                <a:latin typeface="Verdana"/>
              </a:rPr>
              <a:t> USD 400 </a:t>
            </a:r>
            <a:r>
              <a:rPr sz="1000" b="0" i="0" dirty="0" err="1">
                <a:solidFill>
                  <a:srgbClr val="2A2F2D"/>
                </a:solidFill>
                <a:latin typeface="Verdana"/>
              </a:rPr>
              <a:t>por</a:t>
            </a:r>
            <a:r>
              <a:rPr sz="1000" b="0" i="0" dirty="0">
                <a:solidFill>
                  <a:srgbClr val="2A2F2D"/>
                </a:solidFill>
                <a:latin typeface="Verdana"/>
              </a:rPr>
              <a:t> </a:t>
            </a:r>
            <a:r>
              <a:rPr sz="1000" b="0" i="0" dirty="0" err="1">
                <a:solidFill>
                  <a:srgbClr val="2A2F2D"/>
                </a:solidFill>
                <a:latin typeface="Verdana"/>
              </a:rPr>
              <a:t>tonelada</a:t>
            </a:r>
            <a:r>
              <a:rPr sz="1000" b="0" i="0" dirty="0">
                <a:solidFill>
                  <a:srgbClr val="2A2F2D"/>
                </a:solidFill>
                <a:latin typeface="Verdana"/>
              </a:rPr>
              <a:t> </a:t>
            </a:r>
            <a:r>
              <a:rPr sz="1000" b="0" i="0" dirty="0" err="1">
                <a:solidFill>
                  <a:srgbClr val="2A2F2D"/>
                </a:solidFill>
                <a:latin typeface="Verdana"/>
              </a:rPr>
              <a:t>métrica</a:t>
            </a:r>
            <a:r>
              <a:rPr sz="1000" b="0" i="0" dirty="0">
                <a:solidFill>
                  <a:srgbClr val="2A2F2D"/>
                </a:solidFill>
                <a:latin typeface="Verdana"/>
              </a:rPr>
              <a:t>.</a:t>
            </a:r>
          </a:p>
        </p:txBody>
      </p:sp>
      <p:sp>
        <p:nvSpPr>
          <p:cNvPr id="6" name="Rounded Rectangle 5"/>
          <p:cNvSpPr/>
          <p:nvPr/>
        </p:nvSpPr>
        <p:spPr>
          <a:xfrm>
            <a:off x="4297680" y="2377440"/>
            <a:ext cx="3474720" cy="3474720"/>
          </a:xfrm>
          <a:prstGeom prst="roundRect">
            <a:avLst/>
          </a:prstGeom>
          <a:solidFill>
            <a:schemeClr val="accent2">
              <a:lumMod val="40000"/>
              <a:lumOff val="60000"/>
            </a:schemeClr>
          </a:solidFill>
          <a:ln w="19050">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bIns="274320" rtlCol="0" anchor="ctr"/>
          <a:lstStyle/>
          <a:p>
            <a:pPr algn="ctr">
              <a:spcAft>
                <a:spcPts val="400"/>
              </a:spcAft>
            </a:pPr>
            <a:r>
              <a:rPr sz="4400" b="1" i="0" dirty="0">
                <a:solidFill>
                  <a:srgbClr val="2A2F2D"/>
                </a:solidFill>
                <a:latin typeface="Georgia"/>
              </a:rPr>
              <a:t>21.0%</a:t>
            </a:r>
          </a:p>
          <a:p>
            <a:pPr>
              <a:spcAft>
                <a:spcPts val="1200"/>
              </a:spcAft>
            </a:pPr>
            <a:r>
              <a:rPr sz="1800" b="1" i="0" dirty="0" err="1">
                <a:solidFill>
                  <a:srgbClr val="2A2F2D"/>
                </a:solidFill>
                <a:latin typeface="Georgia"/>
              </a:rPr>
              <a:t>Metales</a:t>
            </a:r>
            <a:r>
              <a:rPr sz="1800" b="1" i="0" dirty="0">
                <a:solidFill>
                  <a:srgbClr val="2A2F2D"/>
                </a:solidFill>
                <a:latin typeface="Georgia"/>
              </a:rPr>
              <a:t> No </a:t>
            </a:r>
            <a:r>
              <a:rPr sz="1800" b="1" i="0" dirty="0" err="1">
                <a:solidFill>
                  <a:srgbClr val="2A2F2D"/>
                </a:solidFill>
                <a:latin typeface="Georgia"/>
              </a:rPr>
              <a:t>Ferrosos</a:t>
            </a:r>
            <a:endParaRPr sz="1800" b="1" i="0" dirty="0">
              <a:solidFill>
                <a:srgbClr val="2A2F2D"/>
              </a:solidFill>
              <a:latin typeface="Georgia"/>
            </a:endParaRPr>
          </a:p>
          <a:p>
            <a:r>
              <a:rPr sz="1000" b="0" i="0" dirty="0" err="1">
                <a:solidFill>
                  <a:srgbClr val="2A2F2D"/>
                </a:solidFill>
                <a:latin typeface="Verdana"/>
              </a:rPr>
              <a:t>Componentes</a:t>
            </a:r>
            <a:r>
              <a:rPr sz="1000" b="0" i="0" dirty="0">
                <a:solidFill>
                  <a:srgbClr val="2A2F2D"/>
                </a:solidFill>
                <a:latin typeface="Verdana"/>
              </a:rPr>
              <a:t> de alto valor </a:t>
            </a:r>
            <a:r>
              <a:rPr sz="1000" b="0" i="0" dirty="0" err="1">
                <a:solidFill>
                  <a:srgbClr val="2A2F2D"/>
                </a:solidFill>
                <a:latin typeface="Verdana"/>
              </a:rPr>
              <a:t>comercial</a:t>
            </a:r>
            <a:r>
              <a:rPr sz="1000" b="0" i="0" dirty="0">
                <a:solidFill>
                  <a:srgbClr val="2A2F2D"/>
                </a:solidFill>
                <a:latin typeface="Verdana"/>
              </a:rPr>
              <a:t>: </a:t>
            </a:r>
            <a:r>
              <a:rPr sz="1000" b="0" i="0" dirty="0" err="1">
                <a:solidFill>
                  <a:srgbClr val="2A2F2D"/>
                </a:solidFill>
                <a:latin typeface="Verdana"/>
              </a:rPr>
              <a:t>cobre</a:t>
            </a:r>
            <a:r>
              <a:rPr sz="1000" b="0" i="0" dirty="0">
                <a:solidFill>
                  <a:srgbClr val="2A2F2D"/>
                </a:solidFill>
                <a:latin typeface="Verdana"/>
              </a:rPr>
              <a:t> (Cu), </a:t>
            </a:r>
            <a:r>
              <a:rPr sz="1000" b="0" i="0" dirty="0" err="1">
                <a:solidFill>
                  <a:srgbClr val="2A2F2D"/>
                </a:solidFill>
                <a:latin typeface="Verdana"/>
              </a:rPr>
              <a:t>aluminio</a:t>
            </a:r>
            <a:r>
              <a:rPr sz="1000" b="0" i="0" dirty="0">
                <a:solidFill>
                  <a:srgbClr val="2A2F2D"/>
                </a:solidFill>
                <a:latin typeface="Verdana"/>
              </a:rPr>
              <a:t> (Al), </a:t>
            </a:r>
            <a:r>
              <a:rPr sz="1000" b="0" i="0" dirty="0" err="1">
                <a:solidFill>
                  <a:srgbClr val="2A2F2D"/>
                </a:solidFill>
                <a:latin typeface="Verdana"/>
              </a:rPr>
              <a:t>bronce</a:t>
            </a:r>
            <a:r>
              <a:rPr sz="1000" b="0" i="0" dirty="0">
                <a:solidFill>
                  <a:srgbClr val="2A2F2D"/>
                </a:solidFill>
                <a:latin typeface="Verdana"/>
              </a:rPr>
              <a:t>, </a:t>
            </a:r>
            <a:r>
              <a:rPr sz="1000" b="0" i="0" dirty="0" err="1">
                <a:solidFill>
                  <a:srgbClr val="2A2F2D"/>
                </a:solidFill>
                <a:latin typeface="Verdana"/>
              </a:rPr>
              <a:t>plata</a:t>
            </a:r>
            <a:r>
              <a:rPr sz="1000" b="0" i="0" dirty="0">
                <a:solidFill>
                  <a:srgbClr val="2A2F2D"/>
                </a:solidFill>
                <a:latin typeface="Verdana"/>
              </a:rPr>
              <a:t> (Ag) y </a:t>
            </a:r>
            <a:r>
              <a:rPr sz="1000" b="0" i="0" dirty="0" err="1">
                <a:solidFill>
                  <a:srgbClr val="2A2F2D"/>
                </a:solidFill>
                <a:latin typeface="Verdana"/>
              </a:rPr>
              <a:t>oro</a:t>
            </a:r>
            <a:r>
              <a:rPr sz="1000" b="0" i="0" dirty="0">
                <a:solidFill>
                  <a:srgbClr val="2A2F2D"/>
                </a:solidFill>
                <a:latin typeface="Verdana"/>
              </a:rPr>
              <a:t> (Au).
• </a:t>
            </a:r>
            <a:r>
              <a:rPr sz="1000" b="0" i="0" dirty="0" err="1">
                <a:solidFill>
                  <a:srgbClr val="2A2F2D"/>
                </a:solidFill>
                <a:latin typeface="Verdana"/>
              </a:rPr>
              <a:t>Concentrados</a:t>
            </a:r>
            <a:r>
              <a:rPr sz="1000" b="0" i="0" dirty="0">
                <a:solidFill>
                  <a:srgbClr val="2A2F2D"/>
                </a:solidFill>
                <a:latin typeface="Verdana"/>
              </a:rPr>
              <a:t> </a:t>
            </a:r>
            <a:r>
              <a:rPr sz="1000" b="0" i="0" dirty="0" err="1">
                <a:solidFill>
                  <a:srgbClr val="2A2F2D"/>
                </a:solidFill>
                <a:latin typeface="Verdana"/>
              </a:rPr>
              <a:t>en</a:t>
            </a:r>
            <a:r>
              <a:rPr sz="1000" b="0" i="0" dirty="0">
                <a:solidFill>
                  <a:srgbClr val="2A2F2D"/>
                </a:solidFill>
                <a:latin typeface="Verdana"/>
              </a:rPr>
              <a:t> </a:t>
            </a:r>
            <a:r>
              <a:rPr sz="1000" b="0" i="0" dirty="0" err="1">
                <a:solidFill>
                  <a:srgbClr val="2A2F2D"/>
                </a:solidFill>
                <a:latin typeface="Verdana"/>
              </a:rPr>
              <a:t>circuitos</a:t>
            </a:r>
            <a:r>
              <a:rPr sz="1000" b="0" i="0" dirty="0">
                <a:solidFill>
                  <a:srgbClr val="2A2F2D"/>
                </a:solidFill>
                <a:latin typeface="Verdana"/>
              </a:rPr>
              <a:t> </a:t>
            </a:r>
            <a:r>
              <a:rPr sz="1000" b="0" i="0" dirty="0" err="1">
                <a:solidFill>
                  <a:srgbClr val="2A2F2D"/>
                </a:solidFill>
                <a:latin typeface="Verdana"/>
              </a:rPr>
              <a:t>impresos</a:t>
            </a:r>
            <a:r>
              <a:rPr sz="1000" b="0" i="0" dirty="0">
                <a:solidFill>
                  <a:srgbClr val="2A2F2D"/>
                </a:solidFill>
                <a:latin typeface="Verdana"/>
              </a:rPr>
              <a:t>.
• </a:t>
            </a:r>
            <a:r>
              <a:rPr sz="1000" b="0" i="0" dirty="0" err="1">
                <a:solidFill>
                  <a:srgbClr val="2A2F2D"/>
                </a:solidFill>
                <a:latin typeface="Verdana"/>
              </a:rPr>
              <a:t>Representan</a:t>
            </a:r>
            <a:r>
              <a:rPr sz="1000" b="0" i="0" dirty="0">
                <a:solidFill>
                  <a:srgbClr val="2A2F2D"/>
                </a:solidFill>
                <a:latin typeface="Verdana"/>
              </a:rPr>
              <a:t> el mayor </a:t>
            </a:r>
            <a:r>
              <a:rPr sz="1000" b="0" i="0" dirty="0" err="1">
                <a:solidFill>
                  <a:srgbClr val="2A2F2D"/>
                </a:solidFill>
                <a:latin typeface="Verdana"/>
              </a:rPr>
              <a:t>retorno</a:t>
            </a:r>
            <a:r>
              <a:rPr sz="1000" b="0" i="0" dirty="0">
                <a:solidFill>
                  <a:srgbClr val="2A2F2D"/>
                </a:solidFill>
                <a:latin typeface="Verdana"/>
              </a:rPr>
              <a:t> </a:t>
            </a:r>
            <a:r>
              <a:rPr sz="1000" b="0" i="0" dirty="0" err="1">
                <a:solidFill>
                  <a:srgbClr val="2A2F2D"/>
                </a:solidFill>
                <a:latin typeface="Verdana"/>
              </a:rPr>
              <a:t>financiero</a:t>
            </a:r>
            <a:r>
              <a:rPr sz="1000" b="0" i="0" dirty="0">
                <a:solidFill>
                  <a:srgbClr val="2A2F2D"/>
                </a:solidFill>
                <a:latin typeface="Verdana"/>
              </a:rPr>
              <a:t> del </a:t>
            </a:r>
            <a:r>
              <a:rPr sz="1000" b="0" i="0" dirty="0" err="1">
                <a:solidFill>
                  <a:srgbClr val="2A2F2D"/>
                </a:solidFill>
                <a:latin typeface="Verdana"/>
              </a:rPr>
              <a:t>reciclaje</a:t>
            </a:r>
            <a:r>
              <a:rPr sz="1000" b="0" i="0" dirty="0">
                <a:solidFill>
                  <a:srgbClr val="2A2F2D"/>
                </a:solidFill>
                <a:latin typeface="Verdana"/>
              </a:rPr>
              <a:t>.</a:t>
            </a:r>
          </a:p>
        </p:txBody>
      </p:sp>
      <p:sp>
        <p:nvSpPr>
          <p:cNvPr id="7" name="Rounded Rectangle 6"/>
          <p:cNvSpPr/>
          <p:nvPr/>
        </p:nvSpPr>
        <p:spPr>
          <a:xfrm>
            <a:off x="8138160" y="2377440"/>
            <a:ext cx="3474720" cy="3474720"/>
          </a:xfrm>
          <a:prstGeom prst="roundRect">
            <a:avLst/>
          </a:prstGeom>
          <a:solidFill>
            <a:schemeClr val="accent6">
              <a:lumMod val="40000"/>
              <a:lumOff val="60000"/>
            </a:schemeClr>
          </a:solidFill>
          <a:ln w="19050">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bIns="274320" rtlCol="0" anchor="ctr"/>
          <a:lstStyle/>
          <a:p>
            <a:pPr algn="ctr">
              <a:spcAft>
                <a:spcPts val="400"/>
              </a:spcAft>
            </a:pPr>
            <a:r>
              <a:rPr sz="4400" b="1" i="0">
                <a:solidFill>
                  <a:srgbClr val="B42828"/>
                </a:solidFill>
                <a:latin typeface="Georgia"/>
              </a:rPr>
              <a:t>0.8%</a:t>
            </a:r>
          </a:p>
          <a:p>
            <a:pPr>
              <a:spcAft>
                <a:spcPts val="1200"/>
              </a:spcAft>
            </a:pPr>
            <a:r>
              <a:rPr sz="1800" b="1" i="0">
                <a:solidFill>
                  <a:srgbClr val="2A2F2D"/>
                </a:solidFill>
                <a:latin typeface="Georgia"/>
              </a:rPr>
              <a:t>Fracción Peligrosa</a:t>
            </a:r>
          </a:p>
          <a:p>
            <a:r>
              <a:rPr sz="1000" b="0" i="0">
                <a:solidFill>
                  <a:srgbClr val="2A2F2D"/>
                </a:solidFill>
                <a:latin typeface="Verdana"/>
              </a:rPr>
              <a:t>Metales sumamente tóxicos: Plomo (Pb), Mercurio (Hg), Cadmio (Cd), Selenio (Se) y Cromo (Cr).
• Su incorrecta disposición filtra veneno al subsuelo de Ate.
• Al reutilizarse, se encapsulan e inutilizan de forma segura.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1"/>
          <p:cNvSpPr txBox="1"/>
          <p:nvPr/>
        </p:nvSpPr>
        <p:spPr>
          <a:xfrm>
            <a:off x="457200" y="365760"/>
            <a:ext cx="11277295" cy="800219"/>
          </a:xfrm>
          <a:prstGeom prst="rect">
            <a:avLst/>
          </a:prstGeom>
          <a:noFill/>
        </p:spPr>
        <p:txBody>
          <a:bodyPr wrap="square" lIns="0" tIns="0" rIns="0" bIns="0">
            <a:spAutoFit/>
          </a:bodyPr>
          <a:lstStyle/>
          <a:p>
            <a:pPr algn="l"/>
            <a:r>
              <a:rPr sz="2600" b="1" dirty="0">
                <a:solidFill>
                  <a:schemeClr val="tx2">
                    <a:lumMod val="60000"/>
                    <a:lumOff val="40000"/>
                  </a:schemeClr>
                </a:solidFill>
                <a:latin typeface="Georgia"/>
              </a:rPr>
              <a:t>Ate </a:t>
            </a:r>
            <a:r>
              <a:rPr sz="2600" b="1" dirty="0" err="1">
                <a:solidFill>
                  <a:schemeClr val="tx2">
                    <a:lumMod val="60000"/>
                    <a:lumOff val="40000"/>
                  </a:schemeClr>
                </a:solidFill>
                <a:latin typeface="Georgia"/>
              </a:rPr>
              <a:t>pierde</a:t>
            </a:r>
            <a:r>
              <a:rPr sz="2600" b="1" dirty="0">
                <a:solidFill>
                  <a:schemeClr val="tx2">
                    <a:lumMod val="60000"/>
                    <a:lumOff val="40000"/>
                  </a:schemeClr>
                </a:solidFill>
                <a:latin typeface="Georgia"/>
              </a:rPr>
              <a:t> valor </a:t>
            </a:r>
            <a:r>
              <a:rPr sz="2600" b="1" dirty="0" err="1">
                <a:solidFill>
                  <a:schemeClr val="tx2">
                    <a:lumMod val="60000"/>
                    <a:lumOff val="40000"/>
                  </a:schemeClr>
                </a:solidFill>
                <a:latin typeface="Georgia"/>
              </a:rPr>
              <a:t>financiero</a:t>
            </a:r>
            <a:r>
              <a:rPr sz="2600" b="1" dirty="0">
                <a:solidFill>
                  <a:schemeClr val="tx2">
                    <a:lumMod val="60000"/>
                    <a:lumOff val="40000"/>
                  </a:schemeClr>
                </a:solidFill>
                <a:latin typeface="Georgia"/>
              </a:rPr>
              <a:t> y </a:t>
            </a:r>
            <a:r>
              <a:rPr sz="2600" b="1" dirty="0" err="1">
                <a:solidFill>
                  <a:schemeClr val="tx2">
                    <a:lumMod val="60000"/>
                    <a:lumOff val="40000"/>
                  </a:schemeClr>
                </a:solidFill>
                <a:latin typeface="Georgia"/>
              </a:rPr>
              <a:t>envenena</a:t>
            </a:r>
            <a:r>
              <a:rPr sz="2600" b="1" dirty="0">
                <a:solidFill>
                  <a:schemeClr val="tx2">
                    <a:lumMod val="60000"/>
                    <a:lumOff val="40000"/>
                  </a:schemeClr>
                </a:solidFill>
                <a:latin typeface="Georgia"/>
              </a:rPr>
              <a:t> sus </a:t>
            </a:r>
            <a:r>
              <a:rPr sz="2600" b="1" dirty="0" err="1">
                <a:solidFill>
                  <a:schemeClr val="tx2">
                    <a:lumMod val="60000"/>
                    <a:lumOff val="40000"/>
                  </a:schemeClr>
                </a:solidFill>
                <a:latin typeface="Georgia"/>
              </a:rPr>
              <a:t>suelos</a:t>
            </a:r>
            <a:r>
              <a:rPr sz="2600" b="1" dirty="0">
                <a:solidFill>
                  <a:schemeClr val="tx2">
                    <a:lumMod val="60000"/>
                    <a:lumOff val="40000"/>
                  </a:schemeClr>
                </a:solidFill>
                <a:latin typeface="Georgia"/>
              </a:rPr>
              <a:t> al </a:t>
            </a:r>
            <a:r>
              <a:rPr sz="2600" b="1" dirty="0" err="1">
                <a:solidFill>
                  <a:schemeClr val="tx2">
                    <a:lumMod val="60000"/>
                    <a:lumOff val="40000"/>
                  </a:schemeClr>
                </a:solidFill>
                <a:latin typeface="Georgia"/>
              </a:rPr>
              <a:t>desechar</a:t>
            </a:r>
            <a:r>
              <a:rPr sz="2600" b="1" dirty="0">
                <a:solidFill>
                  <a:schemeClr val="tx2">
                    <a:lumMod val="60000"/>
                    <a:lumOff val="40000"/>
                  </a:schemeClr>
                </a:solidFill>
                <a:latin typeface="Georgia"/>
              </a:rPr>
              <a:t> el 30% de sus RAEE </a:t>
            </a:r>
            <a:r>
              <a:rPr sz="2600" b="1" dirty="0" err="1">
                <a:solidFill>
                  <a:schemeClr val="tx2">
                    <a:lumMod val="60000"/>
                    <a:lumOff val="40000"/>
                  </a:schemeClr>
                </a:solidFill>
                <a:latin typeface="Georgia"/>
              </a:rPr>
              <a:t>en</a:t>
            </a:r>
            <a:r>
              <a:rPr sz="2600" b="1" dirty="0">
                <a:solidFill>
                  <a:schemeClr val="tx2">
                    <a:lumMod val="60000"/>
                    <a:lumOff val="40000"/>
                  </a:schemeClr>
                </a:solidFill>
                <a:latin typeface="Georgia"/>
              </a:rPr>
              <a:t> la </a:t>
            </a:r>
            <a:r>
              <a:rPr sz="2600" b="1" dirty="0" err="1">
                <a:solidFill>
                  <a:schemeClr val="tx2">
                    <a:lumMod val="60000"/>
                    <a:lumOff val="40000"/>
                  </a:schemeClr>
                </a:solidFill>
                <a:latin typeface="Georgia"/>
              </a:rPr>
              <a:t>basura</a:t>
            </a:r>
            <a:r>
              <a:rPr sz="2600" b="1" dirty="0">
                <a:solidFill>
                  <a:schemeClr val="tx2">
                    <a:lumMod val="60000"/>
                    <a:lumOff val="40000"/>
                  </a:schemeClr>
                </a:solidFill>
                <a:latin typeface="Georgia"/>
              </a:rPr>
              <a:t> </a:t>
            </a:r>
            <a:r>
              <a:rPr sz="2600" b="1" dirty="0" err="1">
                <a:solidFill>
                  <a:schemeClr val="tx2">
                    <a:lumMod val="60000"/>
                    <a:lumOff val="40000"/>
                  </a:schemeClr>
                </a:solidFill>
                <a:latin typeface="Georgia"/>
              </a:rPr>
              <a:t>común</a:t>
            </a:r>
            <a:endParaRPr sz="2600" b="1" dirty="0">
              <a:solidFill>
                <a:schemeClr val="tx2">
                  <a:lumMod val="60000"/>
                  <a:lumOff val="40000"/>
                </a:schemeClr>
              </a:solidFill>
              <a:latin typeface="Georgia"/>
            </a:endParaRPr>
          </a:p>
        </p:txBody>
      </p:sp>
      <p:sp>
        <p:nvSpPr>
          <p:cNvPr id="3" name="Rectangle 2"/>
          <p:cNvSpPr/>
          <p:nvPr/>
        </p:nvSpPr>
        <p:spPr>
          <a:xfrm>
            <a:off x="457200" y="1234440"/>
            <a:ext cx="11277295" cy="381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645920"/>
            <a:ext cx="5303520" cy="3149580"/>
          </a:xfrm>
          <a:prstGeom prst="rect">
            <a:avLst/>
          </a:prstGeom>
          <a:solidFill>
            <a:schemeClr val="accent3">
              <a:lumMod val="60000"/>
              <a:lumOff val="40000"/>
            </a:schemeClr>
          </a:solidFill>
        </p:spPr>
        <p:txBody>
          <a:bodyPr wrap="square">
            <a:spAutoFit/>
          </a:bodyPr>
          <a:lstStyle/>
          <a:p>
            <a:pPr>
              <a:spcAft>
                <a:spcPts val="1200"/>
              </a:spcAft>
            </a:pPr>
            <a:r>
              <a:rPr sz="1400" b="1" i="0" dirty="0">
                <a:solidFill>
                  <a:srgbClr val="B87333"/>
                </a:solidFill>
                <a:latin typeface="Georgia"/>
              </a:rPr>
              <a:t>El </a:t>
            </a:r>
            <a:r>
              <a:rPr sz="1400" b="1" i="0" dirty="0" err="1">
                <a:solidFill>
                  <a:srgbClr val="B87333"/>
                </a:solidFill>
                <a:latin typeface="Georgia"/>
              </a:rPr>
              <a:t>Diagnóstico</a:t>
            </a:r>
            <a:r>
              <a:rPr sz="1400" b="1" i="0" dirty="0">
                <a:solidFill>
                  <a:srgbClr val="B87333"/>
                </a:solidFill>
                <a:latin typeface="Georgia"/>
              </a:rPr>
              <a:t> Real </a:t>
            </a:r>
            <a:r>
              <a:rPr sz="1400" b="1" i="0" dirty="0" err="1">
                <a:solidFill>
                  <a:srgbClr val="B87333"/>
                </a:solidFill>
                <a:latin typeface="Georgia"/>
              </a:rPr>
              <a:t>en</a:t>
            </a:r>
            <a:r>
              <a:rPr sz="1400" b="1" i="0" dirty="0">
                <a:solidFill>
                  <a:srgbClr val="B87333"/>
                </a:solidFill>
                <a:latin typeface="Georgia"/>
              </a:rPr>
              <a:t> el Distrito de Ate</a:t>
            </a:r>
          </a:p>
          <a:p>
            <a:pPr>
              <a:spcAft>
                <a:spcPts val="400"/>
              </a:spcAft>
            </a:pPr>
            <a:r>
              <a:rPr sz="1400" b="1" i="0" dirty="0">
                <a:solidFill>
                  <a:srgbClr val="2A2F2D"/>
                </a:solidFill>
                <a:latin typeface="Verdana"/>
              </a:rPr>
              <a:t>• 93.3% </a:t>
            </a:r>
            <a:r>
              <a:rPr sz="1400" b="1" i="0" dirty="0" err="1">
                <a:solidFill>
                  <a:srgbClr val="2A2F2D"/>
                </a:solidFill>
                <a:latin typeface="Verdana"/>
              </a:rPr>
              <a:t>Acumulación</a:t>
            </a:r>
            <a:r>
              <a:rPr sz="1400" b="1" i="0" dirty="0">
                <a:solidFill>
                  <a:srgbClr val="2A2F2D"/>
                </a:solidFill>
                <a:latin typeface="Verdana"/>
              </a:rPr>
              <a:t> Domiciliaria: </a:t>
            </a:r>
            <a:r>
              <a:rPr sz="1400" b="0" i="0" dirty="0">
                <a:solidFill>
                  <a:srgbClr val="2A2F2D"/>
                </a:solidFill>
                <a:latin typeface="Verdana"/>
              </a:rPr>
              <a:t>La </a:t>
            </a:r>
            <a:r>
              <a:rPr sz="1400" b="0" i="0" dirty="0" err="1">
                <a:solidFill>
                  <a:srgbClr val="2A2F2D"/>
                </a:solidFill>
                <a:latin typeface="Verdana"/>
              </a:rPr>
              <a:t>inmensa</a:t>
            </a:r>
            <a:r>
              <a:rPr sz="1400" b="0" i="0" dirty="0">
                <a:solidFill>
                  <a:srgbClr val="2A2F2D"/>
                </a:solidFill>
                <a:latin typeface="Verdana"/>
              </a:rPr>
              <a:t> </a:t>
            </a:r>
            <a:r>
              <a:rPr sz="1400" b="0" i="0" dirty="0" err="1">
                <a:solidFill>
                  <a:srgbClr val="2A2F2D"/>
                </a:solidFill>
                <a:latin typeface="Verdana"/>
              </a:rPr>
              <a:t>mayoría</a:t>
            </a:r>
            <a:r>
              <a:rPr sz="1400" b="0" i="0" dirty="0">
                <a:solidFill>
                  <a:srgbClr val="2A2F2D"/>
                </a:solidFill>
                <a:latin typeface="Verdana"/>
              </a:rPr>
              <a:t> de </a:t>
            </a:r>
            <a:r>
              <a:rPr sz="1400" b="0" i="0" dirty="0" err="1">
                <a:solidFill>
                  <a:srgbClr val="2A2F2D"/>
                </a:solidFill>
                <a:latin typeface="Verdana"/>
              </a:rPr>
              <a:t>estudiantes</a:t>
            </a:r>
            <a:r>
              <a:rPr sz="1400" b="0" i="0" dirty="0">
                <a:solidFill>
                  <a:srgbClr val="2A2F2D"/>
                </a:solidFill>
                <a:latin typeface="Verdana"/>
              </a:rPr>
              <a:t> </a:t>
            </a:r>
            <a:r>
              <a:rPr sz="1400" b="0" i="0" dirty="0" err="1">
                <a:solidFill>
                  <a:srgbClr val="2A2F2D"/>
                </a:solidFill>
                <a:latin typeface="Verdana"/>
              </a:rPr>
              <a:t>encuestados</a:t>
            </a:r>
            <a:r>
              <a:rPr sz="1400" b="0" i="0" dirty="0">
                <a:solidFill>
                  <a:srgbClr val="2A2F2D"/>
                </a:solidFill>
                <a:latin typeface="Verdana"/>
              </a:rPr>
              <a:t> de la I.E. 1228 </a:t>
            </a:r>
            <a:r>
              <a:rPr sz="1400" b="0" i="0" dirty="0" err="1">
                <a:solidFill>
                  <a:srgbClr val="2A2F2D"/>
                </a:solidFill>
                <a:latin typeface="Verdana"/>
              </a:rPr>
              <a:t>tiene</a:t>
            </a:r>
            <a:r>
              <a:rPr sz="1400" b="0" i="0" dirty="0">
                <a:solidFill>
                  <a:srgbClr val="2A2F2D"/>
                </a:solidFill>
                <a:latin typeface="Verdana"/>
              </a:rPr>
              <a:t> </a:t>
            </a:r>
            <a:r>
              <a:rPr sz="1400" b="0" i="0" dirty="0" err="1">
                <a:solidFill>
                  <a:srgbClr val="2A2F2D"/>
                </a:solidFill>
                <a:latin typeface="Verdana"/>
              </a:rPr>
              <a:t>aparatos</a:t>
            </a:r>
            <a:r>
              <a:rPr sz="1400" b="0" i="0" dirty="0">
                <a:solidFill>
                  <a:srgbClr val="2A2F2D"/>
                </a:solidFill>
                <a:latin typeface="Verdana"/>
              </a:rPr>
              <a:t> </a:t>
            </a:r>
            <a:r>
              <a:rPr sz="1400" b="0" i="0" dirty="0" err="1">
                <a:solidFill>
                  <a:srgbClr val="2A2F2D"/>
                </a:solidFill>
                <a:latin typeface="Verdana"/>
              </a:rPr>
              <a:t>electrónicos</a:t>
            </a:r>
            <a:r>
              <a:rPr sz="1400" b="0" i="0" dirty="0">
                <a:solidFill>
                  <a:srgbClr val="2A2F2D"/>
                </a:solidFill>
                <a:latin typeface="Verdana"/>
              </a:rPr>
              <a:t> </a:t>
            </a:r>
            <a:r>
              <a:rPr sz="1400" b="0" i="0" dirty="0" err="1">
                <a:solidFill>
                  <a:srgbClr val="2A2F2D"/>
                </a:solidFill>
                <a:latin typeface="Verdana"/>
              </a:rPr>
              <a:t>en</a:t>
            </a:r>
            <a:r>
              <a:rPr sz="1400" b="0" i="0" dirty="0">
                <a:solidFill>
                  <a:srgbClr val="2A2F2D"/>
                </a:solidFill>
                <a:latin typeface="Verdana"/>
              </a:rPr>
              <a:t> </a:t>
            </a:r>
            <a:r>
              <a:rPr sz="1400" b="0" i="0" dirty="0" err="1">
                <a:solidFill>
                  <a:srgbClr val="2A2F2D"/>
                </a:solidFill>
                <a:latin typeface="Verdana"/>
              </a:rPr>
              <a:t>desuso</a:t>
            </a:r>
            <a:r>
              <a:rPr sz="1400" b="0" i="0" dirty="0">
                <a:solidFill>
                  <a:srgbClr val="2A2F2D"/>
                </a:solidFill>
                <a:latin typeface="Verdana"/>
              </a:rPr>
              <a:t> </a:t>
            </a:r>
            <a:r>
              <a:rPr sz="1400" b="0" i="0" dirty="0" err="1">
                <a:solidFill>
                  <a:srgbClr val="2A2F2D"/>
                </a:solidFill>
                <a:latin typeface="Verdana"/>
              </a:rPr>
              <a:t>olvidados</a:t>
            </a:r>
            <a:r>
              <a:rPr sz="1400" b="0" i="0" dirty="0">
                <a:solidFill>
                  <a:srgbClr val="2A2F2D"/>
                </a:solidFill>
                <a:latin typeface="Verdana"/>
              </a:rPr>
              <a:t> </a:t>
            </a:r>
            <a:r>
              <a:rPr sz="1400" b="0" i="0" dirty="0" err="1">
                <a:solidFill>
                  <a:srgbClr val="2A2F2D"/>
                </a:solidFill>
                <a:latin typeface="Verdana"/>
              </a:rPr>
              <a:t>en</a:t>
            </a:r>
            <a:r>
              <a:rPr sz="1400" b="0" i="0" dirty="0">
                <a:solidFill>
                  <a:srgbClr val="2A2F2D"/>
                </a:solidFill>
                <a:latin typeface="Verdana"/>
              </a:rPr>
              <a:t> casa </a:t>
            </a:r>
            <a:r>
              <a:rPr sz="1400" b="0" i="0" dirty="0" err="1">
                <a:solidFill>
                  <a:srgbClr val="2A2F2D"/>
                </a:solidFill>
                <a:latin typeface="Verdana"/>
              </a:rPr>
              <a:t>debido</a:t>
            </a:r>
            <a:r>
              <a:rPr sz="1400" b="0" i="0" dirty="0">
                <a:solidFill>
                  <a:srgbClr val="2A2F2D"/>
                </a:solidFill>
                <a:latin typeface="Verdana"/>
              </a:rPr>
              <a:t> al '</a:t>
            </a:r>
            <a:r>
              <a:rPr sz="1400" b="0" i="0" dirty="0" err="1">
                <a:solidFill>
                  <a:srgbClr val="2A2F2D"/>
                </a:solidFill>
                <a:latin typeface="Verdana"/>
              </a:rPr>
              <a:t>apego</a:t>
            </a:r>
            <a:r>
              <a:rPr sz="1400" b="0" i="0" dirty="0">
                <a:solidFill>
                  <a:srgbClr val="2A2F2D"/>
                </a:solidFill>
                <a:latin typeface="Verdana"/>
              </a:rPr>
              <a:t>' o </a:t>
            </a:r>
            <a:r>
              <a:rPr sz="1400" b="0" i="0" dirty="0" err="1">
                <a:solidFill>
                  <a:srgbClr val="2A2F2D"/>
                </a:solidFill>
                <a:latin typeface="Verdana"/>
              </a:rPr>
              <a:t>desidia</a:t>
            </a:r>
            <a:r>
              <a:rPr sz="1400" b="0" i="0" dirty="0">
                <a:solidFill>
                  <a:srgbClr val="2A2F2D"/>
                </a:solidFill>
                <a:latin typeface="Verdana"/>
              </a:rPr>
              <a:t>.</a:t>
            </a:r>
          </a:p>
          <a:p>
            <a:pPr>
              <a:spcAft>
                <a:spcPts val="400"/>
              </a:spcAft>
            </a:pPr>
            <a:r>
              <a:rPr sz="1400" b="1" i="0" dirty="0">
                <a:solidFill>
                  <a:srgbClr val="2A2F2D"/>
                </a:solidFill>
                <a:latin typeface="Verdana"/>
              </a:rPr>
              <a:t>• 30.0% </a:t>
            </a:r>
            <a:r>
              <a:rPr sz="1400" b="1" i="0" dirty="0" err="1">
                <a:solidFill>
                  <a:srgbClr val="2A2F2D"/>
                </a:solidFill>
                <a:latin typeface="Verdana"/>
              </a:rPr>
              <a:t>Desecho</a:t>
            </a:r>
            <a:r>
              <a:rPr sz="1400" b="1" i="0" dirty="0">
                <a:solidFill>
                  <a:srgbClr val="2A2F2D"/>
                </a:solidFill>
                <a:latin typeface="Verdana"/>
              </a:rPr>
              <a:t> Directo: </a:t>
            </a:r>
            <a:r>
              <a:rPr sz="1400" b="0" i="0" dirty="0" err="1">
                <a:solidFill>
                  <a:srgbClr val="2A2F2D"/>
                </a:solidFill>
                <a:latin typeface="Verdana"/>
              </a:rPr>
              <a:t>Prácticamente</a:t>
            </a:r>
            <a:r>
              <a:rPr sz="1400" b="0" i="0" dirty="0">
                <a:solidFill>
                  <a:srgbClr val="2A2F2D"/>
                </a:solidFill>
                <a:latin typeface="Verdana"/>
              </a:rPr>
              <a:t> uno de </a:t>
            </a:r>
            <a:r>
              <a:rPr sz="1400" b="0" i="0" dirty="0" err="1">
                <a:solidFill>
                  <a:srgbClr val="2A2F2D"/>
                </a:solidFill>
                <a:latin typeface="Verdana"/>
              </a:rPr>
              <a:t>cada</a:t>
            </a:r>
            <a:r>
              <a:rPr sz="1400" b="0" i="0" dirty="0">
                <a:solidFill>
                  <a:srgbClr val="2A2F2D"/>
                </a:solidFill>
                <a:latin typeface="Verdana"/>
              </a:rPr>
              <a:t> </a:t>
            </a:r>
            <a:r>
              <a:rPr sz="1400" b="0" i="0" dirty="0" err="1">
                <a:solidFill>
                  <a:srgbClr val="2A2F2D"/>
                </a:solidFill>
                <a:latin typeface="Verdana"/>
              </a:rPr>
              <a:t>tres</a:t>
            </a:r>
            <a:r>
              <a:rPr sz="1400" b="0" i="0" dirty="0">
                <a:solidFill>
                  <a:srgbClr val="2A2F2D"/>
                </a:solidFill>
                <a:latin typeface="Verdana"/>
              </a:rPr>
              <a:t> </a:t>
            </a:r>
            <a:r>
              <a:rPr sz="1400" b="0" i="0" dirty="0" err="1">
                <a:solidFill>
                  <a:srgbClr val="2A2F2D"/>
                </a:solidFill>
                <a:latin typeface="Verdana"/>
              </a:rPr>
              <a:t>encuestados</a:t>
            </a:r>
            <a:r>
              <a:rPr sz="1400" b="0" i="0" dirty="0">
                <a:solidFill>
                  <a:srgbClr val="2A2F2D"/>
                </a:solidFill>
                <a:latin typeface="Verdana"/>
              </a:rPr>
              <a:t> bota cargadores, </a:t>
            </a:r>
            <a:r>
              <a:rPr sz="1400" b="0" i="0" dirty="0" err="1">
                <a:solidFill>
                  <a:srgbClr val="2A2F2D"/>
                </a:solidFill>
                <a:latin typeface="Verdana"/>
              </a:rPr>
              <a:t>pilas</a:t>
            </a:r>
            <a:r>
              <a:rPr sz="1400" b="0" i="0" dirty="0">
                <a:solidFill>
                  <a:srgbClr val="2A2F2D"/>
                </a:solidFill>
                <a:latin typeface="Verdana"/>
              </a:rPr>
              <a:t> y cables </a:t>
            </a:r>
            <a:r>
              <a:rPr sz="1400" b="0" i="0" dirty="0" err="1">
                <a:solidFill>
                  <a:srgbClr val="2A2F2D"/>
                </a:solidFill>
                <a:latin typeface="Verdana"/>
              </a:rPr>
              <a:t>dañados</a:t>
            </a:r>
            <a:r>
              <a:rPr sz="1400" b="0" i="0" dirty="0">
                <a:solidFill>
                  <a:srgbClr val="2A2F2D"/>
                </a:solidFill>
                <a:latin typeface="Verdana"/>
              </a:rPr>
              <a:t> </a:t>
            </a:r>
            <a:r>
              <a:rPr sz="1400" b="0" i="0" dirty="0" err="1">
                <a:solidFill>
                  <a:srgbClr val="2A2F2D"/>
                </a:solidFill>
                <a:latin typeface="Verdana"/>
              </a:rPr>
              <a:t>directamente</a:t>
            </a:r>
            <a:r>
              <a:rPr sz="1400" b="0" i="0" dirty="0">
                <a:solidFill>
                  <a:srgbClr val="2A2F2D"/>
                </a:solidFill>
                <a:latin typeface="Verdana"/>
              </a:rPr>
              <a:t> </a:t>
            </a:r>
            <a:r>
              <a:rPr sz="1400" b="0" i="0" dirty="0" err="1">
                <a:solidFill>
                  <a:srgbClr val="2A2F2D"/>
                </a:solidFill>
                <a:latin typeface="Verdana"/>
              </a:rPr>
              <a:t>en</a:t>
            </a:r>
            <a:r>
              <a:rPr sz="1400" b="0" i="0" dirty="0">
                <a:solidFill>
                  <a:srgbClr val="2A2F2D"/>
                </a:solidFill>
                <a:latin typeface="Verdana"/>
              </a:rPr>
              <a:t> la </a:t>
            </a:r>
            <a:r>
              <a:rPr sz="1400" b="0" i="0" dirty="0" err="1">
                <a:solidFill>
                  <a:srgbClr val="2A2F2D"/>
                </a:solidFill>
                <a:latin typeface="Verdana"/>
              </a:rPr>
              <a:t>bolsa</a:t>
            </a:r>
            <a:r>
              <a:rPr sz="1400" b="0" i="0" dirty="0">
                <a:solidFill>
                  <a:srgbClr val="2A2F2D"/>
                </a:solidFill>
                <a:latin typeface="Verdana"/>
              </a:rPr>
              <a:t> de </a:t>
            </a:r>
            <a:r>
              <a:rPr sz="1400" b="0" i="0" dirty="0" err="1">
                <a:solidFill>
                  <a:srgbClr val="2A2F2D"/>
                </a:solidFill>
                <a:latin typeface="Verdana"/>
              </a:rPr>
              <a:t>residuos</a:t>
            </a:r>
            <a:r>
              <a:rPr sz="1400" b="0" i="0" dirty="0">
                <a:solidFill>
                  <a:srgbClr val="2A2F2D"/>
                </a:solidFill>
                <a:latin typeface="Verdana"/>
              </a:rPr>
              <a:t> de la </a:t>
            </a:r>
            <a:r>
              <a:rPr sz="1400" b="0" i="0" dirty="0" err="1">
                <a:solidFill>
                  <a:srgbClr val="2A2F2D"/>
                </a:solidFill>
                <a:latin typeface="Verdana"/>
              </a:rPr>
              <a:t>cocina</a:t>
            </a:r>
            <a:r>
              <a:rPr sz="1400" b="0" i="0" dirty="0">
                <a:solidFill>
                  <a:srgbClr val="2A2F2D"/>
                </a:solidFill>
                <a:latin typeface="Verdana"/>
              </a:rPr>
              <a:t>.</a:t>
            </a:r>
          </a:p>
          <a:p>
            <a:pPr>
              <a:spcAft>
                <a:spcPts val="400"/>
              </a:spcAft>
            </a:pPr>
            <a:r>
              <a:rPr sz="1400" b="1" i="0" dirty="0">
                <a:solidFill>
                  <a:srgbClr val="2A2F2D"/>
                </a:solidFill>
                <a:latin typeface="Verdana"/>
              </a:rPr>
              <a:t>• 86.7% </a:t>
            </a:r>
            <a:r>
              <a:rPr sz="1400" b="1" i="0" dirty="0" err="1">
                <a:solidFill>
                  <a:srgbClr val="2A2F2D"/>
                </a:solidFill>
                <a:latin typeface="Verdana"/>
              </a:rPr>
              <a:t>Ceguera</a:t>
            </a:r>
            <a:r>
              <a:rPr sz="1400" b="1" i="0" dirty="0">
                <a:solidFill>
                  <a:srgbClr val="2A2F2D"/>
                </a:solidFill>
                <a:latin typeface="Verdana"/>
              </a:rPr>
              <a:t> de </a:t>
            </a:r>
            <a:r>
              <a:rPr sz="1400" b="1" i="0" dirty="0" err="1">
                <a:solidFill>
                  <a:srgbClr val="2A2F2D"/>
                </a:solidFill>
                <a:latin typeface="Verdana"/>
              </a:rPr>
              <a:t>Infraestructura</a:t>
            </a:r>
            <a:r>
              <a:rPr sz="1400" b="1" i="0" dirty="0">
                <a:solidFill>
                  <a:srgbClr val="2A2F2D"/>
                </a:solidFill>
                <a:latin typeface="Verdana"/>
              </a:rPr>
              <a:t>: </a:t>
            </a:r>
            <a:r>
              <a:rPr sz="1400" b="0" i="0" dirty="0">
                <a:solidFill>
                  <a:srgbClr val="2A2F2D"/>
                </a:solidFill>
                <a:latin typeface="Verdana"/>
              </a:rPr>
              <a:t>La población del </a:t>
            </a:r>
            <a:r>
              <a:rPr sz="1400" b="0" i="0" dirty="0" err="1">
                <a:solidFill>
                  <a:srgbClr val="2A2F2D"/>
                </a:solidFill>
                <a:latin typeface="Verdana"/>
              </a:rPr>
              <a:t>distrito</a:t>
            </a:r>
            <a:r>
              <a:rPr sz="1400" b="0" i="0" dirty="0">
                <a:solidFill>
                  <a:srgbClr val="2A2F2D"/>
                </a:solidFill>
                <a:latin typeface="Verdana"/>
              </a:rPr>
              <a:t> </a:t>
            </a:r>
            <a:r>
              <a:rPr sz="1400" b="0" i="0" dirty="0" err="1">
                <a:solidFill>
                  <a:srgbClr val="2A2F2D"/>
                </a:solidFill>
                <a:latin typeface="Verdana"/>
              </a:rPr>
              <a:t>carece</a:t>
            </a:r>
            <a:r>
              <a:rPr sz="1400" b="0" i="0" dirty="0">
                <a:solidFill>
                  <a:srgbClr val="2A2F2D"/>
                </a:solidFill>
                <a:latin typeface="Verdana"/>
              </a:rPr>
              <a:t> de </a:t>
            </a:r>
            <a:r>
              <a:rPr sz="1400" b="0" i="0" dirty="0" err="1">
                <a:solidFill>
                  <a:srgbClr val="2A2F2D"/>
                </a:solidFill>
                <a:latin typeface="Verdana"/>
              </a:rPr>
              <a:t>educación</a:t>
            </a:r>
            <a:r>
              <a:rPr sz="1400" b="0" i="0" dirty="0">
                <a:solidFill>
                  <a:srgbClr val="2A2F2D"/>
                </a:solidFill>
                <a:latin typeface="Verdana"/>
              </a:rPr>
              <a:t> </a:t>
            </a:r>
            <a:r>
              <a:rPr sz="1400" b="0" i="0" dirty="0" err="1">
                <a:solidFill>
                  <a:srgbClr val="2A2F2D"/>
                </a:solidFill>
                <a:latin typeface="Verdana"/>
              </a:rPr>
              <a:t>ambiental</a:t>
            </a:r>
            <a:r>
              <a:rPr sz="1400" b="0" i="0" dirty="0">
                <a:solidFill>
                  <a:srgbClr val="2A2F2D"/>
                </a:solidFill>
                <a:latin typeface="Verdana"/>
              </a:rPr>
              <a:t> </a:t>
            </a:r>
            <a:r>
              <a:rPr sz="1400" b="0" i="0" dirty="0" err="1">
                <a:solidFill>
                  <a:srgbClr val="2A2F2D"/>
                </a:solidFill>
                <a:latin typeface="Verdana"/>
              </a:rPr>
              <a:t>activa</a:t>
            </a:r>
            <a:r>
              <a:rPr sz="1400" b="0" i="0" dirty="0">
                <a:solidFill>
                  <a:srgbClr val="2A2F2D"/>
                </a:solidFill>
                <a:latin typeface="Verdana"/>
              </a:rPr>
              <a:t>; </a:t>
            </a:r>
            <a:r>
              <a:rPr sz="1400" b="0" i="0" dirty="0" err="1">
                <a:solidFill>
                  <a:srgbClr val="2A2F2D"/>
                </a:solidFill>
                <a:latin typeface="Verdana"/>
              </a:rPr>
              <a:t>desconocen</a:t>
            </a:r>
            <a:r>
              <a:rPr sz="1400" b="0" i="0" dirty="0">
                <a:solidFill>
                  <a:srgbClr val="2A2F2D"/>
                </a:solidFill>
                <a:latin typeface="Verdana"/>
              </a:rPr>
              <a:t> </a:t>
            </a:r>
            <a:r>
              <a:rPr sz="1400" b="0" i="0" dirty="0" err="1">
                <a:solidFill>
                  <a:srgbClr val="2A2F2D"/>
                </a:solidFill>
                <a:latin typeface="Verdana"/>
              </a:rPr>
              <a:t>totalmente</a:t>
            </a:r>
            <a:r>
              <a:rPr sz="1400" b="0" i="0" dirty="0">
                <a:solidFill>
                  <a:srgbClr val="2A2F2D"/>
                </a:solidFill>
                <a:latin typeface="Verdana"/>
              </a:rPr>
              <a:t> </a:t>
            </a:r>
            <a:r>
              <a:rPr sz="1400" b="0" i="0" dirty="0" err="1">
                <a:solidFill>
                  <a:srgbClr val="2A2F2D"/>
                </a:solidFill>
                <a:latin typeface="Verdana"/>
              </a:rPr>
              <a:t>dónde</a:t>
            </a:r>
            <a:r>
              <a:rPr sz="1400" b="0" i="0" dirty="0">
                <a:solidFill>
                  <a:srgbClr val="2A2F2D"/>
                </a:solidFill>
                <a:latin typeface="Verdana"/>
              </a:rPr>
              <a:t> hay un punto de </a:t>
            </a:r>
            <a:r>
              <a:rPr sz="1400" b="0" i="0" dirty="0" err="1">
                <a:solidFill>
                  <a:srgbClr val="2A2F2D"/>
                </a:solidFill>
                <a:latin typeface="Verdana"/>
              </a:rPr>
              <a:t>entrega</a:t>
            </a:r>
            <a:r>
              <a:rPr sz="1400" b="0" i="0" dirty="0">
                <a:solidFill>
                  <a:srgbClr val="2A2F2D"/>
                </a:solidFill>
                <a:latin typeface="Verdana"/>
              </a:rPr>
              <a:t> </a:t>
            </a:r>
            <a:r>
              <a:rPr sz="1400" b="0" i="0" dirty="0" err="1">
                <a:solidFill>
                  <a:srgbClr val="2A2F2D"/>
                </a:solidFill>
                <a:latin typeface="Verdana"/>
              </a:rPr>
              <a:t>autorizado</a:t>
            </a:r>
            <a:r>
              <a:rPr sz="1400" b="0" i="0" dirty="0">
                <a:solidFill>
                  <a:srgbClr val="2A2F2D"/>
                </a:solidFill>
                <a:latin typeface="Verdana"/>
              </a:rPr>
              <a:t> </a:t>
            </a:r>
            <a:r>
              <a:rPr sz="1400" b="0" i="0" dirty="0" err="1">
                <a:solidFill>
                  <a:srgbClr val="2A2F2D"/>
                </a:solidFill>
                <a:latin typeface="Verdana"/>
              </a:rPr>
              <a:t>cercano</a:t>
            </a:r>
            <a:r>
              <a:rPr sz="1400" b="0" i="0" dirty="0">
                <a:solidFill>
                  <a:srgbClr val="2A2F2D"/>
                </a:solidFill>
                <a:latin typeface="Verdana"/>
              </a:rPr>
              <a:t>.</a:t>
            </a:r>
          </a:p>
        </p:txBody>
      </p:sp>
      <p:sp>
        <p:nvSpPr>
          <p:cNvPr id="5" name="TextBox 4"/>
          <p:cNvSpPr txBox="1"/>
          <p:nvPr/>
        </p:nvSpPr>
        <p:spPr>
          <a:xfrm>
            <a:off x="6430975" y="1645920"/>
            <a:ext cx="5303520" cy="3365024"/>
          </a:xfrm>
          <a:prstGeom prst="rect">
            <a:avLst/>
          </a:prstGeom>
          <a:solidFill>
            <a:schemeClr val="accent6">
              <a:lumMod val="40000"/>
              <a:lumOff val="60000"/>
            </a:schemeClr>
          </a:solidFill>
        </p:spPr>
        <p:txBody>
          <a:bodyPr wrap="square">
            <a:spAutoFit/>
          </a:bodyPr>
          <a:lstStyle/>
          <a:p>
            <a:pPr>
              <a:spcAft>
                <a:spcPts val="1200"/>
              </a:spcAft>
            </a:pPr>
            <a:r>
              <a:rPr sz="1400" b="1" i="0" dirty="0" err="1">
                <a:solidFill>
                  <a:srgbClr val="2A2F2D"/>
                </a:solidFill>
                <a:latin typeface="Georgia"/>
              </a:rPr>
              <a:t>Consecuencias</a:t>
            </a:r>
            <a:r>
              <a:rPr sz="1400" b="1" i="0" dirty="0">
                <a:solidFill>
                  <a:srgbClr val="2A2F2D"/>
                </a:solidFill>
                <a:latin typeface="Georgia"/>
              </a:rPr>
              <a:t> de la Falta de </a:t>
            </a:r>
            <a:r>
              <a:rPr sz="1400" b="1" i="0" dirty="0" err="1">
                <a:solidFill>
                  <a:srgbClr val="2A2F2D"/>
                </a:solidFill>
                <a:latin typeface="Georgia"/>
              </a:rPr>
              <a:t>Gestión</a:t>
            </a:r>
            <a:endParaRPr sz="1400" b="1" i="0" dirty="0">
              <a:solidFill>
                <a:srgbClr val="2A2F2D"/>
              </a:solidFill>
              <a:latin typeface="Georgia"/>
            </a:endParaRPr>
          </a:p>
          <a:p>
            <a:pPr>
              <a:spcAft>
                <a:spcPts val="400"/>
              </a:spcAft>
            </a:pPr>
            <a:r>
              <a:rPr sz="1400" b="1" i="0" dirty="0">
                <a:solidFill>
                  <a:srgbClr val="2A2F2D"/>
                </a:solidFill>
                <a:latin typeface="Verdana"/>
              </a:rPr>
              <a:t>• </a:t>
            </a:r>
            <a:r>
              <a:rPr sz="1400" b="1" i="0" dirty="0" err="1">
                <a:solidFill>
                  <a:srgbClr val="2A2F2D"/>
                </a:solidFill>
                <a:latin typeface="Verdana"/>
              </a:rPr>
              <a:t>Pérdida</a:t>
            </a:r>
            <a:r>
              <a:rPr sz="1400" b="1" i="0" dirty="0">
                <a:solidFill>
                  <a:srgbClr val="2A2F2D"/>
                </a:solidFill>
                <a:latin typeface="Verdana"/>
              </a:rPr>
              <a:t> de Activos </a:t>
            </a:r>
            <a:r>
              <a:rPr sz="1400" b="1" i="0" dirty="0" err="1">
                <a:solidFill>
                  <a:srgbClr val="2A2F2D"/>
                </a:solidFill>
                <a:latin typeface="Verdana"/>
              </a:rPr>
              <a:t>Económicos</a:t>
            </a:r>
            <a:r>
              <a:rPr sz="1400" b="1" i="0" dirty="0">
                <a:solidFill>
                  <a:srgbClr val="2A2F2D"/>
                </a:solidFill>
                <a:latin typeface="Verdana"/>
              </a:rPr>
              <a:t>: </a:t>
            </a:r>
            <a:r>
              <a:rPr sz="1400" b="0" i="0" dirty="0" err="1">
                <a:solidFill>
                  <a:srgbClr val="2A2F2D"/>
                </a:solidFill>
                <a:latin typeface="Verdana"/>
              </a:rPr>
              <a:t>Enterrar</a:t>
            </a:r>
            <a:r>
              <a:rPr sz="1400" b="0" i="0" dirty="0">
                <a:solidFill>
                  <a:srgbClr val="2A2F2D"/>
                </a:solidFill>
                <a:latin typeface="Verdana"/>
              </a:rPr>
              <a:t> </a:t>
            </a:r>
            <a:r>
              <a:rPr sz="1400" b="0" i="0" dirty="0" err="1">
                <a:solidFill>
                  <a:srgbClr val="2A2F2D"/>
                </a:solidFill>
                <a:latin typeface="Verdana"/>
              </a:rPr>
              <a:t>chatarra</a:t>
            </a:r>
            <a:r>
              <a:rPr sz="1400" b="0" i="0" dirty="0">
                <a:solidFill>
                  <a:srgbClr val="2A2F2D"/>
                </a:solidFill>
                <a:latin typeface="Verdana"/>
              </a:rPr>
              <a:t> </a:t>
            </a:r>
            <a:r>
              <a:rPr sz="1400" b="0" i="0" dirty="0" err="1">
                <a:solidFill>
                  <a:srgbClr val="2A2F2D"/>
                </a:solidFill>
                <a:latin typeface="Verdana"/>
              </a:rPr>
              <a:t>que</a:t>
            </a:r>
            <a:r>
              <a:rPr sz="1400" b="0" i="0" dirty="0">
                <a:solidFill>
                  <a:srgbClr val="2A2F2D"/>
                </a:solidFill>
                <a:latin typeface="Verdana"/>
              </a:rPr>
              <a:t> </a:t>
            </a:r>
            <a:r>
              <a:rPr sz="1400" b="0" i="0" dirty="0" err="1">
                <a:solidFill>
                  <a:srgbClr val="2A2F2D"/>
                </a:solidFill>
                <a:latin typeface="Verdana"/>
              </a:rPr>
              <a:t>contiene</a:t>
            </a:r>
            <a:r>
              <a:rPr sz="1400" b="0" i="0" dirty="0">
                <a:solidFill>
                  <a:srgbClr val="2A2F2D"/>
                </a:solidFill>
                <a:latin typeface="Verdana"/>
              </a:rPr>
              <a:t> </a:t>
            </a:r>
            <a:r>
              <a:rPr sz="1400" b="0" i="0" dirty="0" err="1">
                <a:solidFill>
                  <a:srgbClr val="2A2F2D"/>
                </a:solidFill>
                <a:latin typeface="Verdana"/>
              </a:rPr>
              <a:t>cobre</a:t>
            </a:r>
            <a:r>
              <a:rPr sz="1400" b="0" i="0" dirty="0">
                <a:solidFill>
                  <a:srgbClr val="2A2F2D"/>
                </a:solidFill>
                <a:latin typeface="Verdana"/>
              </a:rPr>
              <a:t>, </a:t>
            </a:r>
            <a:r>
              <a:rPr sz="1400" b="0" i="0" dirty="0" err="1">
                <a:solidFill>
                  <a:srgbClr val="2A2F2D"/>
                </a:solidFill>
                <a:latin typeface="Verdana"/>
              </a:rPr>
              <a:t>aluminio</a:t>
            </a:r>
            <a:r>
              <a:rPr sz="1400" b="0" i="0" dirty="0">
                <a:solidFill>
                  <a:srgbClr val="2A2F2D"/>
                </a:solidFill>
                <a:latin typeface="Verdana"/>
              </a:rPr>
              <a:t> y </a:t>
            </a:r>
            <a:r>
              <a:rPr sz="1400" b="0" i="0" dirty="0" err="1">
                <a:solidFill>
                  <a:srgbClr val="2A2F2D"/>
                </a:solidFill>
                <a:latin typeface="Verdana"/>
              </a:rPr>
              <a:t>oro</a:t>
            </a:r>
            <a:r>
              <a:rPr sz="1400" b="0" i="0" dirty="0">
                <a:solidFill>
                  <a:srgbClr val="2A2F2D"/>
                </a:solidFill>
                <a:latin typeface="Verdana"/>
              </a:rPr>
              <a:t> genera </a:t>
            </a:r>
            <a:r>
              <a:rPr sz="1400" b="0" i="0" dirty="0" err="1">
                <a:solidFill>
                  <a:srgbClr val="2A2F2D"/>
                </a:solidFill>
                <a:latin typeface="Verdana"/>
              </a:rPr>
              <a:t>pérdidas</a:t>
            </a:r>
            <a:r>
              <a:rPr sz="1400" b="0" i="0" dirty="0">
                <a:solidFill>
                  <a:srgbClr val="2A2F2D"/>
                </a:solidFill>
                <a:latin typeface="Verdana"/>
              </a:rPr>
              <a:t> de </a:t>
            </a:r>
            <a:r>
              <a:rPr sz="1400" b="0" i="0" dirty="0" err="1">
                <a:solidFill>
                  <a:srgbClr val="2A2F2D"/>
                </a:solidFill>
                <a:latin typeface="Verdana"/>
              </a:rPr>
              <a:t>millones</a:t>
            </a:r>
            <a:r>
              <a:rPr sz="1400" b="0" i="0" dirty="0">
                <a:solidFill>
                  <a:srgbClr val="2A2F2D"/>
                </a:solidFill>
                <a:latin typeface="Verdana"/>
              </a:rPr>
              <a:t> de </a:t>
            </a:r>
            <a:r>
              <a:rPr sz="1400" b="0" i="0" dirty="0" err="1">
                <a:solidFill>
                  <a:srgbClr val="2A2F2D"/>
                </a:solidFill>
                <a:latin typeface="Verdana"/>
              </a:rPr>
              <a:t>dólares</a:t>
            </a:r>
            <a:r>
              <a:rPr sz="1400" b="0" i="0" dirty="0">
                <a:solidFill>
                  <a:srgbClr val="2A2F2D"/>
                </a:solidFill>
                <a:latin typeface="Verdana"/>
              </a:rPr>
              <a:t> a </a:t>
            </a:r>
            <a:r>
              <a:rPr sz="1400" b="0" i="0" dirty="0" err="1">
                <a:solidFill>
                  <a:srgbClr val="2A2F2D"/>
                </a:solidFill>
                <a:latin typeface="Verdana"/>
              </a:rPr>
              <a:t>escala</a:t>
            </a:r>
            <a:r>
              <a:rPr sz="1400" b="0" i="0" dirty="0">
                <a:solidFill>
                  <a:srgbClr val="2A2F2D"/>
                </a:solidFill>
                <a:latin typeface="Verdana"/>
              </a:rPr>
              <a:t> </a:t>
            </a:r>
            <a:r>
              <a:rPr sz="1400" b="0" i="0" dirty="0" err="1">
                <a:solidFill>
                  <a:srgbClr val="2A2F2D"/>
                </a:solidFill>
                <a:latin typeface="Verdana"/>
              </a:rPr>
              <a:t>nacional</a:t>
            </a:r>
            <a:r>
              <a:rPr sz="1400" b="0" i="0" dirty="0">
                <a:solidFill>
                  <a:srgbClr val="2A2F2D"/>
                </a:solidFill>
                <a:latin typeface="Verdana"/>
              </a:rPr>
              <a:t>. El </a:t>
            </a:r>
            <a:r>
              <a:rPr sz="1400" b="0" i="0" dirty="0" err="1">
                <a:solidFill>
                  <a:srgbClr val="2A2F2D"/>
                </a:solidFill>
                <a:latin typeface="Verdana"/>
              </a:rPr>
              <a:t>reciclaje</a:t>
            </a:r>
            <a:r>
              <a:rPr sz="1400" b="0" i="0" dirty="0">
                <a:solidFill>
                  <a:srgbClr val="2A2F2D"/>
                </a:solidFill>
                <a:latin typeface="Verdana"/>
              </a:rPr>
              <a:t> de </a:t>
            </a:r>
            <a:r>
              <a:rPr sz="1400" b="0" i="0" dirty="0" err="1">
                <a:solidFill>
                  <a:srgbClr val="2A2F2D"/>
                </a:solidFill>
                <a:latin typeface="Verdana"/>
              </a:rPr>
              <a:t>cobre</a:t>
            </a:r>
            <a:r>
              <a:rPr sz="1400" b="0" i="0" dirty="0">
                <a:solidFill>
                  <a:srgbClr val="2A2F2D"/>
                </a:solidFill>
                <a:latin typeface="Verdana"/>
              </a:rPr>
              <a:t> e-scrap genera </a:t>
            </a:r>
            <a:r>
              <a:rPr sz="1400" b="0" i="0" dirty="0" err="1">
                <a:solidFill>
                  <a:srgbClr val="2A2F2D"/>
                </a:solidFill>
                <a:latin typeface="Verdana"/>
              </a:rPr>
              <a:t>anualmente</a:t>
            </a:r>
            <a:r>
              <a:rPr sz="1400" b="0" i="0" dirty="0">
                <a:solidFill>
                  <a:srgbClr val="2A2F2D"/>
                </a:solidFill>
                <a:latin typeface="Verdana"/>
              </a:rPr>
              <a:t> USD 50 </a:t>
            </a:r>
            <a:r>
              <a:rPr sz="1400" b="0" i="0" dirty="0" err="1">
                <a:solidFill>
                  <a:srgbClr val="2A2F2D"/>
                </a:solidFill>
                <a:latin typeface="Verdana"/>
              </a:rPr>
              <a:t>millones</a:t>
            </a:r>
            <a:r>
              <a:rPr sz="1400" b="0" i="0" dirty="0">
                <a:solidFill>
                  <a:srgbClr val="2A2F2D"/>
                </a:solidFill>
                <a:latin typeface="Verdana"/>
              </a:rPr>
              <a:t> </a:t>
            </a:r>
            <a:r>
              <a:rPr sz="1400" b="0" i="0" dirty="0" err="1">
                <a:solidFill>
                  <a:srgbClr val="2A2F2D"/>
                </a:solidFill>
                <a:latin typeface="Verdana"/>
              </a:rPr>
              <a:t>en</a:t>
            </a:r>
            <a:r>
              <a:rPr sz="1400" b="0" i="0" dirty="0">
                <a:solidFill>
                  <a:srgbClr val="2A2F2D"/>
                </a:solidFill>
                <a:latin typeface="Verdana"/>
              </a:rPr>
              <a:t> </a:t>
            </a:r>
            <a:r>
              <a:rPr sz="1400" b="0" i="0" dirty="0" err="1">
                <a:solidFill>
                  <a:srgbClr val="2A2F2D"/>
                </a:solidFill>
                <a:latin typeface="Verdana"/>
              </a:rPr>
              <a:t>exportaciones</a:t>
            </a:r>
            <a:r>
              <a:rPr sz="1400" b="0" i="0" dirty="0">
                <a:solidFill>
                  <a:srgbClr val="2A2F2D"/>
                </a:solidFill>
                <a:latin typeface="Verdana"/>
              </a:rPr>
              <a:t>.</a:t>
            </a:r>
          </a:p>
          <a:p>
            <a:pPr>
              <a:spcAft>
                <a:spcPts val="400"/>
              </a:spcAft>
            </a:pPr>
            <a:r>
              <a:rPr sz="1400" b="1" i="0" dirty="0">
                <a:solidFill>
                  <a:srgbClr val="2A2F2D"/>
                </a:solidFill>
                <a:latin typeface="Verdana"/>
              </a:rPr>
              <a:t>• </a:t>
            </a:r>
            <a:r>
              <a:rPr sz="1400" b="1" i="0" dirty="0" err="1">
                <a:solidFill>
                  <a:srgbClr val="2A2F2D"/>
                </a:solidFill>
                <a:latin typeface="Verdana"/>
              </a:rPr>
              <a:t>Lixiviación</a:t>
            </a:r>
            <a:r>
              <a:rPr sz="1400" b="1" i="0" dirty="0">
                <a:solidFill>
                  <a:srgbClr val="2A2F2D"/>
                </a:solidFill>
                <a:latin typeface="Verdana"/>
              </a:rPr>
              <a:t> e </a:t>
            </a:r>
            <a:r>
              <a:rPr sz="1400" b="1" i="0" dirty="0" err="1">
                <a:solidFill>
                  <a:srgbClr val="2A2F2D"/>
                </a:solidFill>
                <a:latin typeface="Verdana"/>
              </a:rPr>
              <a:t>Infiltración</a:t>
            </a:r>
            <a:r>
              <a:rPr sz="1400" b="1" i="0" dirty="0">
                <a:solidFill>
                  <a:srgbClr val="2A2F2D"/>
                </a:solidFill>
                <a:latin typeface="Verdana"/>
              </a:rPr>
              <a:t> de </a:t>
            </a:r>
            <a:r>
              <a:rPr sz="1400" b="1" i="0" dirty="0" err="1">
                <a:solidFill>
                  <a:srgbClr val="2A2F2D"/>
                </a:solidFill>
                <a:latin typeface="Verdana"/>
              </a:rPr>
              <a:t>Suelos</a:t>
            </a:r>
            <a:r>
              <a:rPr sz="1400" b="1" i="0" dirty="0">
                <a:solidFill>
                  <a:srgbClr val="2A2F2D"/>
                </a:solidFill>
                <a:latin typeface="Verdana"/>
              </a:rPr>
              <a:t>: </a:t>
            </a:r>
            <a:r>
              <a:rPr sz="1400" b="0" i="0" dirty="0">
                <a:solidFill>
                  <a:srgbClr val="2A2F2D"/>
                </a:solidFill>
                <a:latin typeface="Verdana"/>
              </a:rPr>
              <a:t>La </a:t>
            </a:r>
            <a:r>
              <a:rPr sz="1400" b="0" i="0" dirty="0" err="1">
                <a:solidFill>
                  <a:srgbClr val="2A2F2D"/>
                </a:solidFill>
                <a:latin typeface="Verdana"/>
              </a:rPr>
              <a:t>basura</a:t>
            </a:r>
            <a:r>
              <a:rPr sz="1400" b="0" i="0" dirty="0">
                <a:solidFill>
                  <a:srgbClr val="2A2F2D"/>
                </a:solidFill>
                <a:latin typeface="Verdana"/>
              </a:rPr>
              <a:t> </a:t>
            </a:r>
            <a:r>
              <a:rPr sz="1400" b="0" i="0" dirty="0" err="1">
                <a:solidFill>
                  <a:srgbClr val="2A2F2D"/>
                </a:solidFill>
                <a:latin typeface="Verdana"/>
              </a:rPr>
              <a:t>tirada</a:t>
            </a:r>
            <a:r>
              <a:rPr sz="1400" b="0" i="0" dirty="0">
                <a:solidFill>
                  <a:srgbClr val="2A2F2D"/>
                </a:solidFill>
                <a:latin typeface="Verdana"/>
              </a:rPr>
              <a:t> </a:t>
            </a:r>
            <a:r>
              <a:rPr sz="1400" b="0" i="0" dirty="0" err="1">
                <a:solidFill>
                  <a:srgbClr val="2A2F2D"/>
                </a:solidFill>
                <a:latin typeface="Verdana"/>
              </a:rPr>
              <a:t>en</a:t>
            </a:r>
            <a:r>
              <a:rPr sz="1400" b="0" i="0" dirty="0">
                <a:solidFill>
                  <a:srgbClr val="2A2F2D"/>
                </a:solidFill>
                <a:latin typeface="Verdana"/>
              </a:rPr>
              <a:t> </a:t>
            </a:r>
            <a:r>
              <a:rPr sz="1400" b="0" i="0" dirty="0" err="1">
                <a:solidFill>
                  <a:srgbClr val="2A2F2D"/>
                </a:solidFill>
                <a:latin typeface="Verdana"/>
              </a:rPr>
              <a:t>vertederos</a:t>
            </a:r>
            <a:r>
              <a:rPr sz="1400" b="0" i="0" dirty="0">
                <a:solidFill>
                  <a:srgbClr val="2A2F2D"/>
                </a:solidFill>
                <a:latin typeface="Verdana"/>
              </a:rPr>
              <a:t> </a:t>
            </a:r>
            <a:r>
              <a:rPr sz="1400" b="0" i="0" dirty="0" err="1">
                <a:solidFill>
                  <a:srgbClr val="2A2F2D"/>
                </a:solidFill>
                <a:latin typeface="Verdana"/>
              </a:rPr>
              <a:t>informales</a:t>
            </a:r>
            <a:r>
              <a:rPr sz="1400" b="0" i="0" dirty="0">
                <a:solidFill>
                  <a:srgbClr val="2A2F2D"/>
                </a:solidFill>
                <a:latin typeface="Verdana"/>
              </a:rPr>
              <a:t> </a:t>
            </a:r>
            <a:r>
              <a:rPr sz="1400" b="0" i="0" dirty="0" err="1">
                <a:solidFill>
                  <a:srgbClr val="2A2F2D"/>
                </a:solidFill>
                <a:latin typeface="Verdana"/>
              </a:rPr>
              <a:t>en</a:t>
            </a:r>
            <a:r>
              <a:rPr sz="1400" b="0" i="0" dirty="0">
                <a:solidFill>
                  <a:srgbClr val="2A2F2D"/>
                </a:solidFill>
                <a:latin typeface="Verdana"/>
              </a:rPr>
              <a:t> Ate </a:t>
            </a:r>
            <a:r>
              <a:rPr sz="1400" b="0" i="0" dirty="0" err="1">
                <a:solidFill>
                  <a:srgbClr val="2A2F2D"/>
                </a:solidFill>
                <a:latin typeface="Verdana"/>
              </a:rPr>
              <a:t>sufre</a:t>
            </a:r>
            <a:r>
              <a:rPr sz="1400" b="0" i="0" dirty="0">
                <a:solidFill>
                  <a:srgbClr val="2A2F2D"/>
                </a:solidFill>
                <a:latin typeface="Verdana"/>
              </a:rPr>
              <a:t> </a:t>
            </a:r>
            <a:r>
              <a:rPr sz="1400" b="0" i="0" dirty="0" err="1">
                <a:solidFill>
                  <a:srgbClr val="2A2F2D"/>
                </a:solidFill>
                <a:latin typeface="Verdana"/>
              </a:rPr>
              <a:t>disolución</a:t>
            </a:r>
            <a:r>
              <a:rPr sz="1400" b="0" i="0" dirty="0">
                <a:solidFill>
                  <a:srgbClr val="2A2F2D"/>
                </a:solidFill>
                <a:latin typeface="Verdana"/>
              </a:rPr>
              <a:t> </a:t>
            </a:r>
            <a:r>
              <a:rPr sz="1400" b="0" i="0" dirty="0" err="1">
                <a:solidFill>
                  <a:srgbClr val="2A2F2D"/>
                </a:solidFill>
                <a:latin typeface="Verdana"/>
              </a:rPr>
              <a:t>acuosa</a:t>
            </a:r>
            <a:r>
              <a:rPr sz="1400" b="0" i="0" dirty="0">
                <a:solidFill>
                  <a:srgbClr val="2A2F2D"/>
                </a:solidFill>
                <a:latin typeface="Verdana"/>
              </a:rPr>
              <a:t> </a:t>
            </a:r>
            <a:r>
              <a:rPr sz="1400" b="0" i="0" dirty="0" err="1">
                <a:solidFill>
                  <a:srgbClr val="2A2F2D"/>
                </a:solidFill>
                <a:latin typeface="Verdana"/>
              </a:rPr>
              <a:t>por</a:t>
            </a:r>
            <a:r>
              <a:rPr sz="1400" b="0" i="0" dirty="0">
                <a:solidFill>
                  <a:srgbClr val="2A2F2D"/>
                </a:solidFill>
                <a:latin typeface="Verdana"/>
              </a:rPr>
              <a:t> </a:t>
            </a:r>
            <a:r>
              <a:rPr sz="1400" b="0" i="0" dirty="0" err="1">
                <a:solidFill>
                  <a:srgbClr val="2A2F2D"/>
                </a:solidFill>
                <a:latin typeface="Verdana"/>
              </a:rPr>
              <a:t>lluvias</a:t>
            </a:r>
            <a:r>
              <a:rPr sz="1400" b="0" i="0" dirty="0">
                <a:solidFill>
                  <a:srgbClr val="2A2F2D"/>
                </a:solidFill>
                <a:latin typeface="Verdana"/>
              </a:rPr>
              <a:t>, </a:t>
            </a:r>
            <a:r>
              <a:rPr sz="1400" b="0" i="0" dirty="0" err="1">
                <a:solidFill>
                  <a:srgbClr val="2A2F2D"/>
                </a:solidFill>
                <a:latin typeface="Verdana"/>
              </a:rPr>
              <a:t>filtrando</a:t>
            </a:r>
            <a:r>
              <a:rPr sz="1400" b="0" i="0" dirty="0">
                <a:solidFill>
                  <a:srgbClr val="2A2F2D"/>
                </a:solidFill>
                <a:latin typeface="Verdana"/>
              </a:rPr>
              <a:t> </a:t>
            </a:r>
            <a:r>
              <a:rPr sz="1400" b="0" i="0" dirty="0" err="1">
                <a:solidFill>
                  <a:srgbClr val="2A2F2D"/>
                </a:solidFill>
                <a:latin typeface="Verdana"/>
              </a:rPr>
              <a:t>metales</a:t>
            </a:r>
            <a:r>
              <a:rPr sz="1400" b="0" i="0" dirty="0">
                <a:solidFill>
                  <a:srgbClr val="2A2F2D"/>
                </a:solidFill>
                <a:latin typeface="Verdana"/>
              </a:rPr>
              <a:t> </a:t>
            </a:r>
            <a:r>
              <a:rPr sz="1400" b="0" i="0" dirty="0" err="1">
                <a:solidFill>
                  <a:srgbClr val="2A2F2D"/>
                </a:solidFill>
                <a:latin typeface="Verdana"/>
              </a:rPr>
              <a:t>solubles</a:t>
            </a:r>
            <a:r>
              <a:rPr sz="1400" b="0" i="0" dirty="0">
                <a:solidFill>
                  <a:srgbClr val="2A2F2D"/>
                </a:solidFill>
                <a:latin typeface="Verdana"/>
              </a:rPr>
              <a:t> </a:t>
            </a:r>
            <a:r>
              <a:rPr sz="1400" b="0" i="0" dirty="0" err="1">
                <a:solidFill>
                  <a:srgbClr val="2A2F2D"/>
                </a:solidFill>
                <a:latin typeface="Verdana"/>
              </a:rPr>
              <a:t>hacia</a:t>
            </a:r>
            <a:r>
              <a:rPr sz="1400" b="0" i="0" dirty="0">
                <a:solidFill>
                  <a:srgbClr val="2A2F2D"/>
                </a:solidFill>
                <a:latin typeface="Verdana"/>
              </a:rPr>
              <a:t> </a:t>
            </a:r>
            <a:r>
              <a:rPr sz="1400" b="0" i="0" dirty="0" err="1">
                <a:solidFill>
                  <a:srgbClr val="2A2F2D"/>
                </a:solidFill>
                <a:latin typeface="Verdana"/>
              </a:rPr>
              <a:t>acuíferos</a:t>
            </a:r>
            <a:r>
              <a:rPr sz="1400" b="0" i="0" dirty="0">
                <a:solidFill>
                  <a:srgbClr val="2A2F2D"/>
                </a:solidFill>
                <a:latin typeface="Verdana"/>
              </a:rPr>
              <a:t> </a:t>
            </a:r>
            <a:r>
              <a:rPr sz="1400" b="0" i="0" dirty="0" err="1">
                <a:solidFill>
                  <a:srgbClr val="2A2F2D"/>
                </a:solidFill>
                <a:latin typeface="Verdana"/>
              </a:rPr>
              <a:t>subterráneos</a:t>
            </a:r>
            <a:r>
              <a:rPr sz="1400" b="0" i="0" dirty="0">
                <a:solidFill>
                  <a:srgbClr val="2A2F2D"/>
                </a:solidFill>
                <a:latin typeface="Verdana"/>
              </a:rPr>
              <a:t>.</a:t>
            </a:r>
          </a:p>
          <a:p>
            <a:pPr>
              <a:spcAft>
                <a:spcPts val="400"/>
              </a:spcAft>
            </a:pPr>
            <a:r>
              <a:rPr sz="1400" b="1" i="0" dirty="0">
                <a:solidFill>
                  <a:srgbClr val="2A2F2D"/>
                </a:solidFill>
                <a:latin typeface="Verdana"/>
              </a:rPr>
              <a:t>• </a:t>
            </a:r>
            <a:r>
              <a:rPr sz="1400" b="1" i="0" dirty="0" err="1">
                <a:solidFill>
                  <a:srgbClr val="2A2F2D"/>
                </a:solidFill>
                <a:latin typeface="Verdana"/>
              </a:rPr>
              <a:t>Efectos</a:t>
            </a:r>
            <a:r>
              <a:rPr sz="1400" b="1" i="0" dirty="0">
                <a:solidFill>
                  <a:srgbClr val="2A2F2D"/>
                </a:solidFill>
                <a:latin typeface="Verdana"/>
              </a:rPr>
              <a:t> </a:t>
            </a:r>
            <a:r>
              <a:rPr sz="1400" b="1" i="0" dirty="0" err="1">
                <a:solidFill>
                  <a:srgbClr val="2A2F2D"/>
                </a:solidFill>
                <a:latin typeface="Verdana"/>
              </a:rPr>
              <a:t>Toxicológicos</a:t>
            </a:r>
            <a:r>
              <a:rPr sz="1400" b="1" i="0" dirty="0">
                <a:solidFill>
                  <a:srgbClr val="2A2F2D"/>
                </a:solidFill>
                <a:latin typeface="Verdana"/>
              </a:rPr>
              <a:t> Fatales: </a:t>
            </a:r>
            <a:r>
              <a:rPr sz="1400" b="0" i="0" dirty="0">
                <a:solidFill>
                  <a:srgbClr val="2A2F2D"/>
                </a:solidFill>
                <a:latin typeface="Verdana"/>
              </a:rPr>
              <a:t>Plomo (</a:t>
            </a:r>
            <a:r>
              <a:rPr sz="1400" b="0" i="0" dirty="0" err="1">
                <a:solidFill>
                  <a:srgbClr val="2A2F2D"/>
                </a:solidFill>
                <a:latin typeface="Verdana"/>
              </a:rPr>
              <a:t>daño</a:t>
            </a:r>
            <a:r>
              <a:rPr sz="1400" b="0" i="0" dirty="0">
                <a:solidFill>
                  <a:srgbClr val="2A2F2D"/>
                </a:solidFill>
                <a:latin typeface="Verdana"/>
              </a:rPr>
              <a:t> </a:t>
            </a:r>
            <a:r>
              <a:rPr sz="1400" b="0" i="0" dirty="0" err="1">
                <a:solidFill>
                  <a:srgbClr val="2A2F2D"/>
                </a:solidFill>
                <a:latin typeface="Verdana"/>
              </a:rPr>
              <a:t>neurológico</a:t>
            </a:r>
            <a:r>
              <a:rPr sz="1400" b="0" i="0" dirty="0">
                <a:solidFill>
                  <a:srgbClr val="2A2F2D"/>
                </a:solidFill>
                <a:latin typeface="Verdana"/>
              </a:rPr>
              <a:t> </a:t>
            </a:r>
            <a:r>
              <a:rPr sz="1400" b="0" i="0" dirty="0" err="1">
                <a:solidFill>
                  <a:srgbClr val="2A2F2D"/>
                </a:solidFill>
                <a:latin typeface="Verdana"/>
              </a:rPr>
              <a:t>infantil</a:t>
            </a:r>
            <a:r>
              <a:rPr sz="1400" b="0" i="0" dirty="0">
                <a:solidFill>
                  <a:srgbClr val="2A2F2D"/>
                </a:solidFill>
                <a:latin typeface="Verdana"/>
              </a:rPr>
              <a:t> </a:t>
            </a:r>
            <a:r>
              <a:rPr sz="1400" b="0" i="0" dirty="0" err="1">
                <a:solidFill>
                  <a:srgbClr val="2A2F2D"/>
                </a:solidFill>
                <a:latin typeface="Verdana"/>
              </a:rPr>
              <a:t>permanente</a:t>
            </a:r>
            <a:r>
              <a:rPr sz="1400" b="0" i="0" dirty="0">
                <a:solidFill>
                  <a:srgbClr val="2A2F2D"/>
                </a:solidFill>
                <a:latin typeface="Verdana"/>
              </a:rPr>
              <a:t>), Mercurio (</a:t>
            </a:r>
            <a:r>
              <a:rPr sz="1400" b="0" i="0" dirty="0" err="1">
                <a:solidFill>
                  <a:srgbClr val="2A2F2D"/>
                </a:solidFill>
                <a:latin typeface="Verdana"/>
              </a:rPr>
              <a:t>daños</a:t>
            </a:r>
            <a:r>
              <a:rPr sz="1400" b="0" i="0" dirty="0">
                <a:solidFill>
                  <a:srgbClr val="2A2F2D"/>
                </a:solidFill>
                <a:latin typeface="Verdana"/>
              </a:rPr>
              <a:t> </a:t>
            </a:r>
            <a:r>
              <a:rPr sz="1400" b="0" i="0" dirty="0" err="1">
                <a:solidFill>
                  <a:srgbClr val="2A2F2D"/>
                </a:solidFill>
                <a:latin typeface="Verdana"/>
              </a:rPr>
              <a:t>cognitivos</a:t>
            </a:r>
            <a:r>
              <a:rPr sz="1400" b="0" i="0" dirty="0">
                <a:solidFill>
                  <a:srgbClr val="2A2F2D"/>
                </a:solidFill>
                <a:latin typeface="Verdana"/>
              </a:rPr>
              <a:t> </a:t>
            </a:r>
            <a:r>
              <a:rPr sz="1400" b="0" i="0" dirty="0" err="1">
                <a:solidFill>
                  <a:srgbClr val="2A2F2D"/>
                </a:solidFill>
                <a:latin typeface="Verdana"/>
              </a:rPr>
              <a:t>crónicos</a:t>
            </a:r>
            <a:r>
              <a:rPr sz="1400" b="0" i="0" dirty="0">
                <a:solidFill>
                  <a:srgbClr val="2A2F2D"/>
                </a:solidFill>
                <a:latin typeface="Verdana"/>
              </a:rPr>
              <a:t> y </a:t>
            </a:r>
            <a:r>
              <a:rPr sz="1400" b="0" i="0" dirty="0" err="1">
                <a:solidFill>
                  <a:srgbClr val="2A2F2D"/>
                </a:solidFill>
                <a:latin typeface="Verdana"/>
              </a:rPr>
              <a:t>daño</a:t>
            </a:r>
            <a:r>
              <a:rPr sz="1400" b="0" i="0" dirty="0">
                <a:solidFill>
                  <a:srgbClr val="2A2F2D"/>
                </a:solidFill>
                <a:latin typeface="Verdana"/>
              </a:rPr>
              <a:t> al ADN) y </a:t>
            </a:r>
            <a:r>
              <a:rPr sz="1400" b="0" i="0" dirty="0" err="1">
                <a:solidFill>
                  <a:srgbClr val="2A2F2D"/>
                </a:solidFill>
                <a:latin typeface="Verdana"/>
              </a:rPr>
              <a:t>Cadmio</a:t>
            </a:r>
            <a:r>
              <a:rPr sz="1400" b="0" i="0" dirty="0">
                <a:solidFill>
                  <a:srgbClr val="2A2F2D"/>
                </a:solidFill>
                <a:latin typeface="Verdana"/>
              </a:rPr>
              <a:t> (</a:t>
            </a:r>
            <a:r>
              <a:rPr sz="1400" b="0" i="0" dirty="0" err="1">
                <a:solidFill>
                  <a:srgbClr val="2A2F2D"/>
                </a:solidFill>
                <a:latin typeface="Verdana"/>
              </a:rPr>
              <a:t>desmineralización</a:t>
            </a:r>
            <a:r>
              <a:rPr sz="1400" b="0" i="0" dirty="0">
                <a:solidFill>
                  <a:srgbClr val="2A2F2D"/>
                </a:solidFill>
                <a:latin typeface="Verdana"/>
              </a:rPr>
              <a:t> </a:t>
            </a:r>
            <a:r>
              <a:rPr sz="1400" b="0" i="0" dirty="0" err="1">
                <a:solidFill>
                  <a:srgbClr val="2A2F2D"/>
                </a:solidFill>
                <a:latin typeface="Verdana"/>
              </a:rPr>
              <a:t>ósea</a:t>
            </a:r>
            <a:r>
              <a:rPr sz="1400" b="0" i="0" dirty="0">
                <a:solidFill>
                  <a:srgbClr val="2A2F2D"/>
                </a:solidFill>
                <a:latin typeface="Verdana"/>
              </a:rPr>
              <a:t> </a:t>
            </a:r>
            <a:r>
              <a:rPr sz="1400" b="0" i="0" dirty="0" err="1">
                <a:solidFill>
                  <a:srgbClr val="2A2F2D"/>
                </a:solidFill>
                <a:latin typeface="Verdana"/>
              </a:rPr>
              <a:t>severa</a:t>
            </a:r>
            <a:r>
              <a:rPr sz="1400" b="0" i="0" dirty="0">
                <a:solidFill>
                  <a:srgbClr val="2A2F2D"/>
                </a:solidFill>
                <a:latin typeface="Verdana"/>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1"/>
          <p:cNvSpPr txBox="1"/>
          <p:nvPr/>
        </p:nvSpPr>
        <p:spPr>
          <a:xfrm>
            <a:off x="457200" y="365760"/>
            <a:ext cx="11277295" cy="800219"/>
          </a:xfrm>
          <a:prstGeom prst="rect">
            <a:avLst/>
          </a:prstGeom>
          <a:noFill/>
        </p:spPr>
        <p:txBody>
          <a:bodyPr wrap="square" lIns="0" tIns="0" rIns="0" bIns="0">
            <a:spAutoFit/>
          </a:bodyPr>
          <a:lstStyle/>
          <a:p>
            <a:pPr algn="l"/>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La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reutilización</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tecnológica</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elimina</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el 100% de la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inversión</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en</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hardware al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cambiar</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la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misión</a:t>
            </a:r>
            <a:r>
              <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del </a:t>
            </a:r>
            <a:r>
              <a:rPr sz="26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equipo</a:t>
            </a:r>
            <a:endParaRPr sz="26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endParaRPr>
          </a:p>
        </p:txBody>
      </p:sp>
      <p:sp>
        <p:nvSpPr>
          <p:cNvPr id="3" name="Rectangle 2"/>
          <p:cNvSpPr/>
          <p:nvPr/>
        </p:nvSpPr>
        <p:spPr>
          <a:xfrm>
            <a:off x="457200" y="1234440"/>
            <a:ext cx="11277295" cy="381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0"/>
            <a:ext cx="11277295" cy="492443"/>
          </a:xfrm>
          <a:prstGeom prst="rect">
            <a:avLst/>
          </a:prstGeom>
          <a:noFill/>
        </p:spPr>
        <p:txBody>
          <a:bodyPr wrap="square">
            <a:spAutoFit/>
          </a:bodyPr>
          <a:lstStyle/>
          <a:p>
            <a:r>
              <a:rPr sz="1300" b="0" i="0" dirty="0" err="1">
                <a:solidFill>
                  <a:srgbClr val="2A2F2D"/>
                </a:solidFill>
                <a:latin typeface="Arial" panose="020B0604020202020204" pitchFamily="34" charset="0"/>
                <a:cs typeface="Arial" panose="020B0604020202020204" pitchFamily="34" charset="0"/>
              </a:rPr>
              <a:t>Siguiendo</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los</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conceptos</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fundamentales</a:t>
            </a:r>
            <a:r>
              <a:rPr sz="1300" b="0" i="0" dirty="0">
                <a:solidFill>
                  <a:srgbClr val="2A2F2D"/>
                </a:solidFill>
                <a:latin typeface="Arial" panose="020B0604020202020204" pitchFamily="34" charset="0"/>
                <a:cs typeface="Arial" panose="020B0604020202020204" pitchFamily="34" charset="0"/>
              </a:rPr>
              <a:t> de Mar Cornelio et al. (2017) y Núñez Jover (2003), </a:t>
            </a:r>
            <a:r>
              <a:rPr sz="1300" b="0" i="0" dirty="0" err="1">
                <a:solidFill>
                  <a:srgbClr val="2A2F2D"/>
                </a:solidFill>
                <a:latin typeface="Arial" panose="020B0604020202020204" pitchFamily="34" charset="0"/>
                <a:cs typeface="Arial" panose="020B0604020202020204" pitchFamily="34" charset="0"/>
              </a:rPr>
              <a:t>existe</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una</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diferencia</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económica</a:t>
            </a:r>
            <a:r>
              <a:rPr sz="1300" b="0" i="0" dirty="0">
                <a:solidFill>
                  <a:srgbClr val="2A2F2D"/>
                </a:solidFill>
                <a:latin typeface="Arial" panose="020B0604020202020204" pitchFamily="34" charset="0"/>
                <a:cs typeface="Arial" panose="020B0604020202020204" pitchFamily="34" charset="0"/>
              </a:rPr>
              <a:t> y </a:t>
            </a:r>
            <a:r>
              <a:rPr sz="1300" b="0" i="0" dirty="0" err="1">
                <a:solidFill>
                  <a:srgbClr val="2A2F2D"/>
                </a:solidFill>
                <a:latin typeface="Arial" panose="020B0604020202020204" pitchFamily="34" charset="0"/>
                <a:cs typeface="Arial" panose="020B0604020202020204" pitchFamily="34" charset="0"/>
              </a:rPr>
              <a:t>operacional</a:t>
            </a:r>
            <a:r>
              <a:rPr sz="1300" b="0" i="0" dirty="0">
                <a:solidFill>
                  <a:srgbClr val="2A2F2D"/>
                </a:solidFill>
                <a:latin typeface="Arial" panose="020B0604020202020204" pitchFamily="34" charset="0"/>
                <a:cs typeface="Arial" panose="020B0604020202020204" pitchFamily="34" charset="0"/>
              </a:rPr>
              <a:t> radical entre </a:t>
            </a:r>
            <a:r>
              <a:rPr sz="1300" b="0" i="0" dirty="0" err="1">
                <a:solidFill>
                  <a:srgbClr val="2A2F2D"/>
                </a:solidFill>
                <a:latin typeface="Arial" panose="020B0604020202020204" pitchFamily="34" charset="0"/>
                <a:cs typeface="Arial" panose="020B0604020202020204" pitchFamily="34" charset="0"/>
              </a:rPr>
              <a:t>deshacer</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los</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materiales</a:t>
            </a:r>
            <a:r>
              <a:rPr sz="1300" b="0" i="0" dirty="0">
                <a:solidFill>
                  <a:srgbClr val="2A2F2D"/>
                </a:solidFill>
                <a:latin typeface="Arial" panose="020B0604020202020204" pitchFamily="34" charset="0"/>
                <a:cs typeface="Arial" panose="020B0604020202020204" pitchFamily="34" charset="0"/>
              </a:rPr>
              <a:t> de un </a:t>
            </a:r>
            <a:r>
              <a:rPr sz="1300" b="0" i="0" dirty="0" err="1">
                <a:solidFill>
                  <a:srgbClr val="2A2F2D"/>
                </a:solidFill>
                <a:latin typeface="Arial" panose="020B0604020202020204" pitchFamily="34" charset="0"/>
                <a:cs typeface="Arial" panose="020B0604020202020204" pitchFamily="34" charset="0"/>
              </a:rPr>
              <a:t>equipo</a:t>
            </a:r>
            <a:r>
              <a:rPr sz="1300" b="0" i="0" dirty="0">
                <a:solidFill>
                  <a:srgbClr val="2A2F2D"/>
                </a:solidFill>
                <a:latin typeface="Arial" panose="020B0604020202020204" pitchFamily="34" charset="0"/>
                <a:cs typeface="Arial" panose="020B0604020202020204" pitchFamily="34" charset="0"/>
              </a:rPr>
              <a:t> para </a:t>
            </a:r>
            <a:r>
              <a:rPr sz="1300" b="0" i="0" dirty="0" err="1">
                <a:solidFill>
                  <a:srgbClr val="2A2F2D"/>
                </a:solidFill>
                <a:latin typeface="Arial" panose="020B0604020202020204" pitchFamily="34" charset="0"/>
                <a:cs typeface="Arial" panose="020B0604020202020204" pitchFamily="34" charset="0"/>
              </a:rPr>
              <a:t>reciclarlos</a:t>
            </a:r>
            <a:r>
              <a:rPr sz="1300" b="0" i="0" dirty="0">
                <a:solidFill>
                  <a:srgbClr val="2A2F2D"/>
                </a:solidFill>
                <a:latin typeface="Arial" panose="020B0604020202020204" pitchFamily="34" charset="0"/>
                <a:cs typeface="Arial" panose="020B0604020202020204" pitchFamily="34" charset="0"/>
              </a:rPr>
              <a:t> y </a:t>
            </a:r>
            <a:r>
              <a:rPr sz="1300" b="0" i="0" dirty="0" err="1">
                <a:solidFill>
                  <a:srgbClr val="2A2F2D"/>
                </a:solidFill>
                <a:latin typeface="Arial" panose="020B0604020202020204" pitchFamily="34" charset="0"/>
                <a:cs typeface="Arial" panose="020B0604020202020204" pitchFamily="34" charset="0"/>
              </a:rPr>
              <a:t>cambiar</a:t>
            </a:r>
            <a:r>
              <a:rPr sz="1300" b="0" i="0" dirty="0">
                <a:solidFill>
                  <a:srgbClr val="2A2F2D"/>
                </a:solidFill>
                <a:latin typeface="Arial" panose="020B0604020202020204" pitchFamily="34" charset="0"/>
                <a:cs typeface="Arial" panose="020B0604020202020204" pitchFamily="34" charset="0"/>
              </a:rPr>
              <a:t> la </a:t>
            </a:r>
            <a:r>
              <a:rPr sz="1300" b="0" i="0" dirty="0" err="1">
                <a:solidFill>
                  <a:srgbClr val="2A2F2D"/>
                </a:solidFill>
                <a:latin typeface="Arial" panose="020B0604020202020204" pitchFamily="34" charset="0"/>
                <a:cs typeface="Arial" panose="020B0604020202020204" pitchFamily="34" charset="0"/>
              </a:rPr>
              <a:t>misión</a:t>
            </a:r>
            <a:r>
              <a:rPr sz="1300" b="0" i="0" dirty="0">
                <a:solidFill>
                  <a:srgbClr val="2A2F2D"/>
                </a:solidFill>
                <a:latin typeface="Arial" panose="020B0604020202020204" pitchFamily="34" charset="0"/>
                <a:cs typeface="Arial" panose="020B0604020202020204" pitchFamily="34" charset="0"/>
              </a:rPr>
              <a:t> de un hardware </a:t>
            </a:r>
            <a:r>
              <a:rPr sz="1300" b="0" i="0" dirty="0" err="1">
                <a:solidFill>
                  <a:srgbClr val="2A2F2D"/>
                </a:solidFill>
                <a:latin typeface="Arial" panose="020B0604020202020204" pitchFamily="34" charset="0"/>
                <a:cs typeface="Arial" panose="020B0604020202020204" pitchFamily="34" charset="0"/>
              </a:rPr>
              <a:t>operativo</a:t>
            </a:r>
            <a:r>
              <a:rPr sz="1300" b="0" i="0" dirty="0">
                <a:solidFill>
                  <a:srgbClr val="2A2F2D"/>
                </a:solidFill>
                <a:latin typeface="Arial" panose="020B0604020202020204" pitchFamily="34" charset="0"/>
                <a:cs typeface="Arial" panose="020B0604020202020204" pitchFamily="34" charset="0"/>
              </a:rPr>
              <a:t> </a:t>
            </a:r>
            <a:r>
              <a:rPr sz="1300" b="0" i="0" dirty="0" err="1">
                <a:solidFill>
                  <a:srgbClr val="2A2F2D"/>
                </a:solidFill>
                <a:latin typeface="Arial" panose="020B0604020202020204" pitchFamily="34" charset="0"/>
                <a:cs typeface="Arial" panose="020B0604020202020204" pitchFamily="34" charset="0"/>
              </a:rPr>
              <a:t>obsoleto</a:t>
            </a:r>
            <a:r>
              <a:rPr sz="1300" b="0" i="0" dirty="0">
                <a:solidFill>
                  <a:srgbClr val="2A2F2D"/>
                </a:solidFill>
                <a:latin typeface="Arial" panose="020B0604020202020204" pitchFamily="34" charset="0"/>
                <a:cs typeface="Arial" panose="020B0604020202020204" pitchFamily="34" charset="0"/>
              </a:rPr>
              <a:t>.</a:t>
            </a:r>
          </a:p>
        </p:txBody>
      </p:sp>
      <p:sp>
        <p:nvSpPr>
          <p:cNvPr id="5" name="Rounded Rectangle 4"/>
          <p:cNvSpPr/>
          <p:nvPr/>
        </p:nvSpPr>
        <p:spPr>
          <a:xfrm>
            <a:off x="457200" y="2286000"/>
            <a:ext cx="5120640" cy="3657600"/>
          </a:xfrm>
          <a:prstGeom prst="roundRect">
            <a:avLst/>
          </a:prstGeom>
          <a:solidFill>
            <a:schemeClr val="accent2">
              <a:lumMod val="40000"/>
              <a:lumOff val="60000"/>
            </a:schemeClr>
          </a:solidFill>
          <a:ln w="28575">
            <a:solidFill>
              <a:srgbClr val="E0DBD1"/>
            </a:solidFill>
          </a:ln>
        </p:spPr>
        <p:style>
          <a:lnRef idx="1">
            <a:schemeClr val="accent1"/>
          </a:lnRef>
          <a:fillRef idx="3">
            <a:schemeClr val="accent1"/>
          </a:fillRef>
          <a:effectRef idx="2">
            <a:schemeClr val="accent1"/>
          </a:effectRef>
          <a:fontRef idx="minor">
            <a:schemeClr val="lt1"/>
          </a:fontRef>
        </p:style>
        <p:txBody>
          <a:bodyPr wrap="square" lIns="365760" tIns="274320" rIns="365760" rtlCol="0" anchor="ctr"/>
          <a:lstStyle/>
          <a:p>
            <a:pPr algn="ctr">
              <a:spcAft>
                <a:spcPts val="1200"/>
              </a:spcAft>
            </a:pPr>
            <a:r>
              <a:rPr sz="2000" b="1" i="0">
                <a:solidFill>
                  <a:srgbClr val="7F8C8D"/>
                </a:solidFill>
                <a:latin typeface="Georgia"/>
              </a:rPr>
              <a:t>Reciclaje de Materias Primas</a:t>
            </a:r>
          </a:p>
          <a:p>
            <a:pPr>
              <a:spcAft>
                <a:spcPts val="400"/>
              </a:spcAft>
            </a:pPr>
            <a:r>
              <a:rPr sz="1100" b="1" i="0">
                <a:solidFill>
                  <a:srgbClr val="2A2F2D"/>
                </a:solidFill>
                <a:latin typeface="Verdana"/>
              </a:rPr>
              <a:t>• Mecanismo: </a:t>
            </a:r>
            <a:r>
              <a:rPr sz="1100" b="0" i="0">
                <a:solidFill>
                  <a:srgbClr val="2A2F2D"/>
                </a:solidFill>
                <a:latin typeface="Verdana"/>
              </a:rPr>
              <a:t>Desensamble total, trituración y fundición industrial de metales ferrosos y plásticos.</a:t>
            </a:r>
          </a:p>
          <a:p>
            <a:pPr>
              <a:spcAft>
                <a:spcPts val="400"/>
              </a:spcAft>
            </a:pPr>
            <a:r>
              <a:rPr sz="1100" b="1" i="0">
                <a:solidFill>
                  <a:srgbClr val="2A2F2D"/>
                </a:solidFill>
                <a:latin typeface="Verdana"/>
              </a:rPr>
              <a:t>• Inversión Energética: </a:t>
            </a:r>
            <a:r>
              <a:rPr sz="1100" b="0" i="0">
                <a:solidFill>
                  <a:srgbClr val="2A2F2D"/>
                </a:solidFill>
                <a:latin typeface="Verdana"/>
              </a:rPr>
              <a:t>Elevada. Requiere plantas industriales complejas, muchas veces contratando empresas extranjeras por limitaciones técnicas.</a:t>
            </a:r>
          </a:p>
          <a:p>
            <a:pPr>
              <a:spcAft>
                <a:spcPts val="400"/>
              </a:spcAft>
            </a:pPr>
            <a:r>
              <a:rPr sz="1100" b="1" i="0">
                <a:solidFill>
                  <a:srgbClr val="2A2F2D"/>
                </a:solidFill>
                <a:latin typeface="Verdana"/>
              </a:rPr>
              <a:t>• Beneficio Económico: </a:t>
            </a:r>
            <a:r>
              <a:rPr sz="1100" b="0" i="0">
                <a:solidFill>
                  <a:srgbClr val="2A2F2D"/>
                </a:solidFill>
                <a:latin typeface="Verdana"/>
              </a:rPr>
              <a:t>Sustituye importaciones de materias primas gruesas (p. ej., chatarra ferrosa ahorra USD 120M anuales, papel/cartón USD 7M).</a:t>
            </a:r>
          </a:p>
        </p:txBody>
      </p:sp>
      <p:sp>
        <p:nvSpPr>
          <p:cNvPr id="6" name="Rounded Rectangle 5"/>
          <p:cNvSpPr/>
          <p:nvPr/>
        </p:nvSpPr>
        <p:spPr>
          <a:xfrm>
            <a:off x="6613855" y="2286000"/>
            <a:ext cx="5120640" cy="3657600"/>
          </a:xfrm>
          <a:prstGeom prst="roundRect">
            <a:avLst/>
          </a:prstGeom>
          <a:solidFill>
            <a:schemeClr val="accent6">
              <a:lumMod val="40000"/>
              <a:lumOff val="60000"/>
            </a:schemeClr>
          </a:solidFill>
          <a:ln w="31750">
            <a:solidFill>
              <a:srgbClr val="B87333"/>
            </a:solidFill>
          </a:ln>
        </p:spPr>
        <p:style>
          <a:lnRef idx="1">
            <a:schemeClr val="accent1"/>
          </a:lnRef>
          <a:fillRef idx="3">
            <a:schemeClr val="accent1"/>
          </a:fillRef>
          <a:effectRef idx="2">
            <a:schemeClr val="accent1"/>
          </a:effectRef>
          <a:fontRef idx="minor">
            <a:schemeClr val="lt1"/>
          </a:fontRef>
        </p:style>
        <p:txBody>
          <a:bodyPr wrap="square" lIns="365760" tIns="274320" rIns="365760" rtlCol="0" anchor="ctr"/>
          <a:lstStyle/>
          <a:p>
            <a:pPr algn="ctr">
              <a:spcAft>
                <a:spcPts val="1200"/>
              </a:spcAft>
            </a:pPr>
            <a:r>
              <a:rPr sz="2000" b="1" i="0">
                <a:solidFill>
                  <a:srgbClr val="B87333"/>
                </a:solidFill>
                <a:latin typeface="Georgia"/>
              </a:rPr>
              <a:t>Reutilización Tecnológica (Estrategia)</a:t>
            </a:r>
          </a:p>
          <a:p>
            <a:pPr>
              <a:spcAft>
                <a:spcPts val="400"/>
              </a:spcAft>
            </a:pPr>
            <a:r>
              <a:rPr sz="1100" b="1" i="0">
                <a:solidFill>
                  <a:srgbClr val="2A2F2D"/>
                </a:solidFill>
                <a:latin typeface="Verdana"/>
              </a:rPr>
              <a:t>• Mecanismo: </a:t>
            </a:r>
            <a:r>
              <a:rPr sz="1100" b="0" i="0">
                <a:solidFill>
                  <a:srgbClr val="2A2F2D"/>
                </a:solidFill>
                <a:latin typeface="Verdana"/>
              </a:rPr>
              <a:t>Aprovecha el estado físico y las propiedades operativas intrínsecas del hardware sin destruirlo.</a:t>
            </a:r>
          </a:p>
          <a:p>
            <a:pPr>
              <a:spcAft>
                <a:spcPts val="400"/>
              </a:spcAft>
            </a:pPr>
            <a:r>
              <a:rPr sz="1100" b="1" i="0">
                <a:solidFill>
                  <a:srgbClr val="2A2F2D"/>
                </a:solidFill>
                <a:latin typeface="Verdana"/>
              </a:rPr>
              <a:t>• Inversión Requerida: </a:t>
            </a:r>
            <a:r>
              <a:rPr sz="1100" b="0" i="0">
                <a:solidFill>
                  <a:srgbClr val="2A2F2D"/>
                </a:solidFill>
                <a:latin typeface="Verdana"/>
              </a:rPr>
              <a:t>Costos virtuales de S/. 0.00. No requiere procesos de fundición ni nuevas compras de insumos.</a:t>
            </a:r>
          </a:p>
          <a:p>
            <a:pPr>
              <a:spcAft>
                <a:spcPts val="400"/>
              </a:spcAft>
            </a:pPr>
            <a:r>
              <a:rPr sz="1100" b="1" i="0">
                <a:solidFill>
                  <a:srgbClr val="2A2F2D"/>
                </a:solidFill>
                <a:latin typeface="Verdana"/>
              </a:rPr>
              <a:t>• Evolución Técnica: </a:t>
            </a:r>
            <a:r>
              <a:rPr sz="1100" b="0" i="0">
                <a:solidFill>
                  <a:srgbClr val="2A2F2D"/>
                </a:solidFill>
                <a:latin typeface="Verdana"/>
              </a:rPr>
              <a:t>Cambia la misión del hardware moralmente obsoleto (por ejemplo, piezas de lectora de DVD) adaptándolas a funciones educativas críticas.</a:t>
            </a:r>
          </a:p>
        </p:txBody>
      </p:sp>
      <p:sp>
        <p:nvSpPr>
          <p:cNvPr id="7" name="Oval 6"/>
          <p:cNvSpPr/>
          <p:nvPr/>
        </p:nvSpPr>
        <p:spPr>
          <a:xfrm>
            <a:off x="5821070" y="3657600"/>
            <a:ext cx="548640" cy="548640"/>
          </a:xfrm>
          <a:prstGeom prst="ellipse">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400" b="1" i="0">
                <a:solidFill>
                  <a:srgbClr val="F8F5EE"/>
                </a:solidFill>
                <a:latin typeface="Georgia"/>
              </a:rPr>
              <a:t>VS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1"/>
          <p:cNvSpPr txBox="1"/>
          <p:nvPr/>
        </p:nvSpPr>
        <p:spPr>
          <a:xfrm>
            <a:off x="457200" y="365760"/>
            <a:ext cx="11277295" cy="738664"/>
          </a:xfrm>
          <a:prstGeom prst="rect">
            <a:avLst/>
          </a:prstGeom>
          <a:noFill/>
        </p:spPr>
        <p:txBody>
          <a:bodyPr wrap="square" lIns="0" tIns="0" rIns="0" bIns="0">
            <a:spAutoFit/>
          </a:bodyPr>
          <a:lstStyle/>
          <a:p>
            <a:pPr algn="l"/>
            <a:r>
              <a:rPr sz="24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El Eco-</a:t>
            </a:r>
            <a:r>
              <a:rPr sz="24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Microscopio</a:t>
            </a:r>
            <a:r>
              <a:rPr sz="24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Digital </a:t>
            </a:r>
            <a:r>
              <a:rPr sz="24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logra</a:t>
            </a:r>
            <a:r>
              <a:rPr sz="24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un </a:t>
            </a:r>
            <a:r>
              <a:rPr sz="24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ahorro</a:t>
            </a:r>
            <a:r>
              <a:rPr sz="24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de 99.5% al </a:t>
            </a:r>
            <a:r>
              <a:rPr sz="24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reutilizar</a:t>
            </a:r>
            <a:r>
              <a:rPr sz="24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a:t>
            </a:r>
            <a:r>
              <a:rPr sz="2400" b="1" dirty="0" err="1">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componentes</a:t>
            </a:r>
            <a:r>
              <a:rPr sz="2400" b="1" dirty="0">
                <a:solidFill>
                  <a:schemeClr val="tx2">
                    <a:lumMod val="60000"/>
                    <a:lumOff val="40000"/>
                  </a:schemeClr>
                </a:solidFill>
                <a:latin typeface="ADLaM Display" panose="02010000000000000000" pitchFamily="2" charset="0"/>
                <a:ea typeface="ADLaM Display" panose="02010000000000000000" pitchFamily="2" charset="0"/>
                <a:cs typeface="ADLaM Display" panose="02010000000000000000" pitchFamily="2" charset="0"/>
              </a:rPr>
              <a:t> de DVD y webcams</a:t>
            </a:r>
          </a:p>
        </p:txBody>
      </p:sp>
      <p:sp>
        <p:nvSpPr>
          <p:cNvPr id="3" name="Rectangle 2"/>
          <p:cNvSpPr/>
          <p:nvPr/>
        </p:nvSpPr>
        <p:spPr>
          <a:xfrm>
            <a:off x="457200" y="1234440"/>
            <a:ext cx="11277295" cy="381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0"/>
            <a:ext cx="11277295" cy="692497"/>
          </a:xfrm>
          <a:prstGeom prst="rect">
            <a:avLst/>
          </a:prstGeom>
          <a:noFill/>
        </p:spPr>
        <p:txBody>
          <a:bodyPr wrap="square">
            <a:spAutoFit/>
          </a:bodyPr>
          <a:lstStyle/>
          <a:p>
            <a:r>
              <a:rPr sz="1300" b="0" i="0" dirty="0">
                <a:solidFill>
                  <a:srgbClr val="2A2F2D"/>
                </a:solidFill>
                <a:latin typeface="Verdana"/>
              </a:rPr>
              <a:t>La </a:t>
            </a:r>
            <a:r>
              <a:rPr sz="1300" b="0" i="0" dirty="0" err="1">
                <a:solidFill>
                  <a:srgbClr val="2A2F2D"/>
                </a:solidFill>
                <a:latin typeface="Verdana"/>
              </a:rPr>
              <a:t>implementación</a:t>
            </a:r>
            <a:r>
              <a:rPr sz="1300" b="0" i="0" dirty="0">
                <a:solidFill>
                  <a:srgbClr val="2A2F2D"/>
                </a:solidFill>
                <a:latin typeface="Verdana"/>
              </a:rPr>
              <a:t> </a:t>
            </a:r>
            <a:r>
              <a:rPr sz="1300" b="0" i="0" dirty="0" err="1">
                <a:solidFill>
                  <a:srgbClr val="2A2F2D"/>
                </a:solidFill>
                <a:latin typeface="Verdana"/>
              </a:rPr>
              <a:t>metodológica</a:t>
            </a:r>
            <a:r>
              <a:rPr sz="1300" b="0" i="0" dirty="0">
                <a:solidFill>
                  <a:srgbClr val="2A2F2D"/>
                </a:solidFill>
                <a:latin typeface="Verdana"/>
              </a:rPr>
              <a:t> de </a:t>
            </a:r>
            <a:r>
              <a:rPr sz="1300" b="0" i="0" dirty="0" err="1">
                <a:solidFill>
                  <a:srgbClr val="2A2F2D"/>
                </a:solidFill>
                <a:latin typeface="Verdana"/>
              </a:rPr>
              <a:t>nuestra</a:t>
            </a:r>
            <a:r>
              <a:rPr sz="1300" b="0" i="0" dirty="0">
                <a:solidFill>
                  <a:srgbClr val="2A2F2D"/>
                </a:solidFill>
                <a:latin typeface="Verdana"/>
              </a:rPr>
              <a:t> </a:t>
            </a:r>
            <a:r>
              <a:rPr lang="es-ES" sz="1300" b="0" i="0" dirty="0">
                <a:solidFill>
                  <a:srgbClr val="2A2F2D"/>
                </a:solidFill>
                <a:latin typeface="Verdana"/>
              </a:rPr>
              <a:t>propuesta de </a:t>
            </a:r>
            <a:r>
              <a:rPr sz="1300" b="0" i="0" dirty="0" err="1">
                <a:solidFill>
                  <a:srgbClr val="2A2F2D"/>
                </a:solidFill>
                <a:latin typeface="Verdana"/>
              </a:rPr>
              <a:t>solución</a:t>
            </a:r>
            <a:r>
              <a:rPr sz="1300" b="0" i="0" dirty="0">
                <a:solidFill>
                  <a:srgbClr val="2A2F2D"/>
                </a:solidFill>
                <a:latin typeface="Verdana"/>
              </a:rPr>
              <a:t> </a:t>
            </a:r>
            <a:r>
              <a:rPr sz="1300" b="0" i="0" dirty="0" err="1">
                <a:solidFill>
                  <a:srgbClr val="2A2F2D"/>
                </a:solidFill>
                <a:latin typeface="Verdana"/>
              </a:rPr>
              <a:t>en</a:t>
            </a:r>
            <a:r>
              <a:rPr sz="1300" b="0" i="0" dirty="0">
                <a:solidFill>
                  <a:srgbClr val="2A2F2D"/>
                </a:solidFill>
                <a:latin typeface="Verdana"/>
              </a:rPr>
              <a:t> la I.E. Leoncio Prado Gutiérrez </a:t>
            </a:r>
            <a:r>
              <a:rPr sz="1300" b="0" i="0" dirty="0" err="1">
                <a:solidFill>
                  <a:srgbClr val="2A2F2D"/>
                </a:solidFill>
                <a:latin typeface="Verdana"/>
              </a:rPr>
              <a:t>siguió</a:t>
            </a:r>
            <a:r>
              <a:rPr sz="1300" b="0" i="0" dirty="0">
                <a:solidFill>
                  <a:srgbClr val="2A2F2D"/>
                </a:solidFill>
                <a:latin typeface="Verdana"/>
              </a:rPr>
              <a:t> </a:t>
            </a:r>
            <a:r>
              <a:rPr sz="1300" b="0" i="0" dirty="0" err="1">
                <a:solidFill>
                  <a:srgbClr val="2A2F2D"/>
                </a:solidFill>
                <a:latin typeface="Verdana"/>
              </a:rPr>
              <a:t>una</a:t>
            </a:r>
            <a:r>
              <a:rPr sz="1300" b="0" i="0" dirty="0">
                <a:solidFill>
                  <a:srgbClr val="2A2F2D"/>
                </a:solidFill>
                <a:latin typeface="Verdana"/>
              </a:rPr>
              <a:t> </a:t>
            </a:r>
            <a:r>
              <a:rPr sz="1300" b="0" i="0" dirty="0" err="1">
                <a:solidFill>
                  <a:srgbClr val="2A2F2D"/>
                </a:solidFill>
                <a:latin typeface="Verdana"/>
              </a:rPr>
              <a:t>secuencia</a:t>
            </a:r>
            <a:r>
              <a:rPr sz="1300" b="0" i="0" dirty="0">
                <a:solidFill>
                  <a:srgbClr val="2A2F2D"/>
                </a:solidFill>
                <a:latin typeface="Verdana"/>
              </a:rPr>
              <a:t> </a:t>
            </a:r>
            <a:r>
              <a:rPr sz="1300" b="0" i="0" dirty="0" err="1">
                <a:solidFill>
                  <a:srgbClr val="2A2F2D"/>
                </a:solidFill>
                <a:latin typeface="Verdana"/>
              </a:rPr>
              <a:t>rigurosa</a:t>
            </a:r>
            <a:r>
              <a:rPr sz="1300" b="0" i="0" dirty="0">
                <a:solidFill>
                  <a:srgbClr val="2A2F2D"/>
                </a:solidFill>
                <a:latin typeface="Verdana"/>
              </a:rPr>
              <a:t> para </a:t>
            </a:r>
            <a:r>
              <a:rPr sz="1300" b="0" i="0" dirty="0" err="1">
                <a:solidFill>
                  <a:srgbClr val="2A2F2D"/>
                </a:solidFill>
                <a:latin typeface="Verdana"/>
              </a:rPr>
              <a:t>extraer</a:t>
            </a:r>
            <a:r>
              <a:rPr sz="1300" b="0" i="0" dirty="0">
                <a:solidFill>
                  <a:srgbClr val="2A2F2D"/>
                </a:solidFill>
                <a:latin typeface="Verdana"/>
              </a:rPr>
              <a:t>, </a:t>
            </a:r>
            <a:r>
              <a:rPr sz="1300" b="0" i="0" dirty="0" err="1">
                <a:solidFill>
                  <a:srgbClr val="2A2F2D"/>
                </a:solidFill>
                <a:latin typeface="Verdana"/>
              </a:rPr>
              <a:t>acoplar</a:t>
            </a:r>
            <a:r>
              <a:rPr sz="1300" b="0" i="0" dirty="0">
                <a:solidFill>
                  <a:srgbClr val="2A2F2D"/>
                </a:solidFill>
                <a:latin typeface="Verdana"/>
              </a:rPr>
              <a:t> y </a:t>
            </a:r>
            <a:r>
              <a:rPr sz="1300" b="0" i="0" dirty="0" err="1">
                <a:solidFill>
                  <a:srgbClr val="2A2F2D"/>
                </a:solidFill>
                <a:latin typeface="Verdana"/>
              </a:rPr>
              <a:t>calibrar</a:t>
            </a:r>
            <a:r>
              <a:rPr sz="1300" b="0" i="0" dirty="0">
                <a:solidFill>
                  <a:srgbClr val="2A2F2D"/>
                </a:solidFill>
                <a:latin typeface="Verdana"/>
              </a:rPr>
              <a:t> </a:t>
            </a:r>
            <a:r>
              <a:rPr sz="1300" b="0" i="0" dirty="0" err="1">
                <a:solidFill>
                  <a:srgbClr val="2A2F2D"/>
                </a:solidFill>
                <a:latin typeface="Verdana"/>
              </a:rPr>
              <a:t>ópticamente</a:t>
            </a:r>
            <a:r>
              <a:rPr sz="1300" b="0" i="0" dirty="0">
                <a:solidFill>
                  <a:srgbClr val="2A2F2D"/>
                </a:solidFill>
                <a:latin typeface="Verdana"/>
              </a:rPr>
              <a:t> </a:t>
            </a:r>
            <a:r>
              <a:rPr sz="1300" b="0" i="0" dirty="0" err="1">
                <a:solidFill>
                  <a:srgbClr val="2A2F2D"/>
                </a:solidFill>
                <a:latin typeface="Verdana"/>
              </a:rPr>
              <a:t>componentes</a:t>
            </a:r>
            <a:r>
              <a:rPr sz="1300" b="0" i="0" dirty="0">
                <a:solidFill>
                  <a:srgbClr val="2A2F2D"/>
                </a:solidFill>
                <a:latin typeface="Verdana"/>
              </a:rPr>
              <a:t> RAEE de </a:t>
            </a:r>
            <a:r>
              <a:rPr sz="1300" b="0" i="0" dirty="0" err="1">
                <a:solidFill>
                  <a:srgbClr val="2A2F2D"/>
                </a:solidFill>
                <a:latin typeface="Verdana"/>
              </a:rPr>
              <a:t>desecho</a:t>
            </a:r>
            <a:r>
              <a:rPr sz="1300" b="0" i="0" dirty="0">
                <a:solidFill>
                  <a:srgbClr val="2A2F2D"/>
                </a:solidFill>
                <a:latin typeface="Verdana"/>
              </a:rPr>
              <a:t> social </a:t>
            </a:r>
            <a:r>
              <a:rPr sz="1300" b="0" i="0" dirty="0" err="1">
                <a:solidFill>
                  <a:srgbClr val="2A2F2D"/>
                </a:solidFill>
                <a:latin typeface="Verdana"/>
              </a:rPr>
              <a:t>en</a:t>
            </a:r>
            <a:r>
              <a:rPr sz="1300" b="0" i="0" dirty="0">
                <a:solidFill>
                  <a:srgbClr val="2A2F2D"/>
                </a:solidFill>
                <a:latin typeface="Verdana"/>
              </a:rPr>
              <a:t> Ate</a:t>
            </a:r>
            <a:r>
              <a:rPr lang="es-ES" sz="1300" b="0" i="0" dirty="0">
                <a:solidFill>
                  <a:srgbClr val="2A2F2D"/>
                </a:solidFill>
                <a:latin typeface="Verdana"/>
              </a:rPr>
              <a:t> relacionado a la </a:t>
            </a:r>
            <a:r>
              <a:rPr lang="es-ES" sz="1300" b="0" i="0" dirty="0" err="1">
                <a:solidFill>
                  <a:srgbClr val="2A2F2D"/>
                </a:solidFill>
                <a:latin typeface="Verdana"/>
              </a:rPr>
              <a:t>indagaciòn</a:t>
            </a:r>
            <a:r>
              <a:rPr lang="es-ES" sz="1300" b="0" i="0" dirty="0">
                <a:solidFill>
                  <a:srgbClr val="2A2F2D"/>
                </a:solidFill>
                <a:latin typeface="Verdana"/>
              </a:rPr>
              <a:t> descriptiva</a:t>
            </a:r>
            <a:r>
              <a:rPr sz="1300" b="0" i="0" dirty="0">
                <a:solidFill>
                  <a:srgbClr val="2A2F2D"/>
                </a:solidFill>
                <a:latin typeface="Verdana"/>
              </a:rPr>
              <a:t>.</a:t>
            </a:r>
            <a:r>
              <a:rPr lang="es-ES" sz="1300" b="0" i="0" dirty="0">
                <a:solidFill>
                  <a:srgbClr val="2A2F2D"/>
                </a:solidFill>
                <a:latin typeface="Verdana"/>
              </a:rPr>
              <a:t> En </a:t>
            </a:r>
            <a:r>
              <a:rPr lang="es-ES" sz="1300" b="0" i="0" dirty="0">
                <a:solidFill>
                  <a:srgbClr val="2A2F2D"/>
                </a:solidFill>
                <a:highlight>
                  <a:srgbClr val="FFFF00"/>
                </a:highlight>
                <a:latin typeface="Verdana"/>
              </a:rPr>
              <a:t>el mes de setiembre </a:t>
            </a:r>
            <a:r>
              <a:rPr lang="es-ES" sz="1300" dirty="0">
                <a:solidFill>
                  <a:srgbClr val="2A2F2D"/>
                </a:solidFill>
                <a:highlight>
                  <a:srgbClr val="FFFF00"/>
                </a:highlight>
                <a:latin typeface="Verdana"/>
              </a:rPr>
              <a:t>se va construir los microscopios con residuos </a:t>
            </a:r>
            <a:r>
              <a:rPr lang="es-ES" sz="1300" dirty="0" err="1">
                <a:solidFill>
                  <a:srgbClr val="2A2F2D"/>
                </a:solidFill>
                <a:highlight>
                  <a:srgbClr val="FFFF00"/>
                </a:highlight>
                <a:latin typeface="Verdana"/>
              </a:rPr>
              <a:t>tecnògicos</a:t>
            </a:r>
            <a:r>
              <a:rPr lang="es-ES" sz="1300" dirty="0">
                <a:solidFill>
                  <a:srgbClr val="2A2F2D"/>
                </a:solidFill>
                <a:highlight>
                  <a:srgbClr val="FFFF00"/>
                </a:highlight>
                <a:latin typeface="Verdana"/>
              </a:rPr>
              <a:t> reciclados.</a:t>
            </a:r>
            <a:endParaRPr sz="1300" b="0" i="0" dirty="0">
              <a:solidFill>
                <a:srgbClr val="2A2F2D"/>
              </a:solidFill>
              <a:latin typeface="Verdana"/>
            </a:endParaRPr>
          </a:p>
        </p:txBody>
      </p:sp>
      <p:sp>
        <p:nvSpPr>
          <p:cNvPr id="5" name="Rounded Rectangle 4"/>
          <p:cNvSpPr/>
          <p:nvPr/>
        </p:nvSpPr>
        <p:spPr>
          <a:xfrm>
            <a:off x="457200" y="2194560"/>
            <a:ext cx="3291840" cy="3474720"/>
          </a:xfrm>
          <a:prstGeom prst="roundRect">
            <a:avLst/>
          </a:prstGeom>
          <a:solidFill>
            <a:srgbClr val="FAF9F6"/>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400"/>
              </a:spcAft>
            </a:pPr>
            <a:r>
              <a:rPr sz="2800" b="1" i="0">
                <a:solidFill>
                  <a:srgbClr val="B87333"/>
                </a:solidFill>
                <a:latin typeface="Georgia"/>
              </a:rPr>
              <a:t>01</a:t>
            </a:r>
          </a:p>
          <a:p>
            <a:pPr>
              <a:spcAft>
                <a:spcPts val="1000"/>
              </a:spcAft>
            </a:pPr>
            <a:r>
              <a:rPr sz="1600" b="1" i="0">
                <a:solidFill>
                  <a:srgbClr val="2A2F2D"/>
                </a:solidFill>
                <a:latin typeface="Georgia"/>
              </a:rPr>
              <a:t>Extracción de Lente</a:t>
            </a:r>
          </a:p>
          <a:p>
            <a:r>
              <a:rPr sz="1000" b="0" i="0">
                <a:solidFill>
                  <a:srgbClr val="2A2F2D"/>
                </a:solidFill>
                <a:latin typeface="Verdana"/>
              </a:rPr>
              <a:t>Desensamble seguro de una lectora de DVD LG obsoleta recuperada en Ate.
• Extracción micrométrica de la microlente colimadora biconvexa de alta precisión óptico.
• Inversión física de la lente para cambiar su distancia focal.</a:t>
            </a:r>
          </a:p>
        </p:txBody>
      </p:sp>
      <p:sp>
        <p:nvSpPr>
          <p:cNvPr id="6" name="Chevron 5"/>
          <p:cNvSpPr/>
          <p:nvPr/>
        </p:nvSpPr>
        <p:spPr>
          <a:xfrm>
            <a:off x="3867912" y="3657600"/>
            <a:ext cx="457200" cy="548640"/>
          </a:xfrm>
          <a:prstGeom prst="chevron">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443984" y="2194560"/>
            <a:ext cx="3291840" cy="3474720"/>
          </a:xfrm>
          <a:prstGeom prst="roundRect">
            <a:avLst/>
          </a:prstGeom>
          <a:solidFill>
            <a:srgbClr val="FAF9F6"/>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400"/>
              </a:spcAft>
            </a:pPr>
            <a:r>
              <a:rPr sz="2800" b="1" i="0">
                <a:solidFill>
                  <a:srgbClr val="B87333"/>
                </a:solidFill>
                <a:latin typeface="Georgia"/>
              </a:rPr>
              <a:t>02</a:t>
            </a:r>
          </a:p>
          <a:p>
            <a:pPr>
              <a:spcAft>
                <a:spcPts val="1000"/>
              </a:spcAft>
            </a:pPr>
            <a:r>
              <a:rPr sz="1600" b="1" i="0">
                <a:solidFill>
                  <a:srgbClr val="2A2F2D"/>
                </a:solidFill>
                <a:latin typeface="Georgia"/>
              </a:rPr>
              <a:t>Alineación y Acoplamiento</a:t>
            </a:r>
          </a:p>
          <a:p>
            <a:r>
              <a:rPr sz="1000" b="0" i="0">
                <a:solidFill>
                  <a:srgbClr val="2A2F2D"/>
                </a:solidFill>
                <a:latin typeface="Verdana"/>
              </a:rPr>
              <a:t>Montaje directo de la lente colimadora invertida sobre el sensor CMOS de una webcam USB dañada.
• Adhesión hermética con pegamento acrílico en los bordes ópticos.
• Conexión directa USB a la laptop del laboratorio de ciencias.</a:t>
            </a:r>
          </a:p>
        </p:txBody>
      </p:sp>
      <p:sp>
        <p:nvSpPr>
          <p:cNvPr id="8" name="Chevron 7"/>
          <p:cNvSpPr/>
          <p:nvPr/>
        </p:nvSpPr>
        <p:spPr>
          <a:xfrm>
            <a:off x="7854696" y="3657600"/>
            <a:ext cx="457200" cy="548640"/>
          </a:xfrm>
          <a:prstGeom prst="chevron">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430768" y="2194560"/>
            <a:ext cx="3291840" cy="3474720"/>
          </a:xfrm>
          <a:prstGeom prst="roundRect">
            <a:avLst/>
          </a:prstGeom>
          <a:solidFill>
            <a:srgbClr val="FAF9F6"/>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400"/>
              </a:spcAft>
            </a:pPr>
            <a:r>
              <a:rPr sz="2800" b="1" i="0">
                <a:solidFill>
                  <a:srgbClr val="B87333"/>
                </a:solidFill>
                <a:latin typeface="Georgia"/>
              </a:rPr>
              <a:t>03</a:t>
            </a:r>
          </a:p>
          <a:p>
            <a:pPr>
              <a:spcAft>
                <a:spcPts val="1000"/>
              </a:spcAft>
            </a:pPr>
            <a:r>
              <a:rPr sz="1600" b="1" i="0">
                <a:solidFill>
                  <a:srgbClr val="2A2F2D"/>
                </a:solidFill>
                <a:latin typeface="Georgia"/>
              </a:rPr>
              <a:t>Soporte y Calibración</a:t>
            </a:r>
          </a:p>
          <a:p>
            <a:r>
              <a:rPr sz="1000" b="0" i="0">
                <a:solidFill>
                  <a:srgbClr val="2A2F2D"/>
                </a:solidFill>
                <a:latin typeface="Verdana"/>
              </a:rPr>
              <a:t>Estructura de madera MDF reciclada con brazo móvil vertical y perno micrométrico.
• Iluminación inferior focalizada con un diodo LED USB de juguete roto.
• Control fino para estabilizar la muestra orgánica a 1.5 mm de distancia focal.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1"/>
          <p:cNvSpPr txBox="1"/>
          <p:nvPr/>
        </p:nvSpPr>
        <p:spPr>
          <a:xfrm>
            <a:off x="457200" y="365760"/>
            <a:ext cx="11277295" cy="800219"/>
          </a:xfrm>
          <a:prstGeom prst="rect">
            <a:avLst/>
          </a:prstGeom>
          <a:noFill/>
        </p:spPr>
        <p:txBody>
          <a:bodyPr wrap="square" lIns="0" tIns="0" rIns="0" bIns="0">
            <a:spAutoFit/>
          </a:bodyPr>
          <a:lstStyle/>
          <a:p>
            <a:pPr algn="l"/>
            <a:r>
              <a:rPr sz="2600" b="1" dirty="0">
                <a:solidFill>
                  <a:schemeClr val="tx2">
                    <a:lumMod val="60000"/>
                    <a:lumOff val="40000"/>
                  </a:schemeClr>
                </a:solidFill>
                <a:latin typeface="Georgia"/>
              </a:rPr>
              <a:t>Un solo Eco-</a:t>
            </a:r>
            <a:r>
              <a:rPr sz="2600" b="1" dirty="0" err="1">
                <a:solidFill>
                  <a:schemeClr val="tx2">
                    <a:lumMod val="60000"/>
                    <a:lumOff val="40000"/>
                  </a:schemeClr>
                </a:solidFill>
                <a:latin typeface="Georgia"/>
              </a:rPr>
              <a:t>Microscopio</a:t>
            </a:r>
            <a:r>
              <a:rPr sz="2600" b="1" dirty="0">
                <a:solidFill>
                  <a:schemeClr val="tx2">
                    <a:lumMod val="60000"/>
                    <a:lumOff val="40000"/>
                  </a:schemeClr>
                </a:solidFill>
                <a:latin typeface="Georgia"/>
              </a:rPr>
              <a:t> </a:t>
            </a:r>
            <a:r>
              <a:rPr sz="2600" b="1" dirty="0" err="1">
                <a:solidFill>
                  <a:schemeClr val="tx2">
                    <a:lumMod val="60000"/>
                    <a:lumOff val="40000"/>
                  </a:schemeClr>
                </a:solidFill>
                <a:latin typeface="Georgia"/>
              </a:rPr>
              <a:t>ahorra</a:t>
            </a:r>
            <a:r>
              <a:rPr sz="2600" b="1" dirty="0">
                <a:solidFill>
                  <a:schemeClr val="tx2">
                    <a:lumMod val="60000"/>
                    <a:lumOff val="40000"/>
                  </a:schemeClr>
                </a:solidFill>
                <a:latin typeface="Georgia"/>
              </a:rPr>
              <a:t> S/. 796.50 </a:t>
            </a:r>
            <a:r>
              <a:rPr sz="2600" b="1" dirty="0" err="1">
                <a:solidFill>
                  <a:schemeClr val="tx2">
                    <a:lumMod val="60000"/>
                    <a:lumOff val="40000"/>
                  </a:schemeClr>
                </a:solidFill>
                <a:latin typeface="Georgia"/>
              </a:rPr>
              <a:t>frente</a:t>
            </a:r>
            <a:r>
              <a:rPr sz="2600" b="1" dirty="0">
                <a:solidFill>
                  <a:schemeClr val="tx2">
                    <a:lumMod val="60000"/>
                    <a:lumOff val="40000"/>
                  </a:schemeClr>
                </a:solidFill>
                <a:latin typeface="Georgia"/>
              </a:rPr>
              <a:t> al </a:t>
            </a:r>
            <a:r>
              <a:rPr sz="2600" b="1" dirty="0" err="1">
                <a:solidFill>
                  <a:schemeClr val="tx2">
                    <a:lumMod val="60000"/>
                    <a:lumOff val="40000"/>
                  </a:schemeClr>
                </a:solidFill>
                <a:latin typeface="Georgia"/>
              </a:rPr>
              <a:t>costo</a:t>
            </a:r>
            <a:r>
              <a:rPr sz="2600" b="1" dirty="0">
                <a:solidFill>
                  <a:schemeClr val="tx2">
                    <a:lumMod val="60000"/>
                    <a:lumOff val="40000"/>
                  </a:schemeClr>
                </a:solidFill>
                <a:latin typeface="Georgia"/>
              </a:rPr>
              <a:t> de S/. 800 de un </a:t>
            </a:r>
            <a:r>
              <a:rPr sz="2600" b="1" dirty="0" err="1">
                <a:solidFill>
                  <a:schemeClr val="tx2">
                    <a:lumMod val="60000"/>
                    <a:lumOff val="40000"/>
                  </a:schemeClr>
                </a:solidFill>
                <a:latin typeface="Georgia"/>
              </a:rPr>
              <a:t>equipo</a:t>
            </a:r>
            <a:r>
              <a:rPr sz="2600" b="1" dirty="0">
                <a:solidFill>
                  <a:schemeClr val="tx2">
                    <a:lumMod val="60000"/>
                    <a:lumOff val="40000"/>
                  </a:schemeClr>
                </a:solidFill>
                <a:latin typeface="Georgia"/>
              </a:rPr>
              <a:t> </a:t>
            </a:r>
            <a:r>
              <a:rPr sz="2600" b="1" dirty="0" err="1">
                <a:solidFill>
                  <a:schemeClr val="tx2">
                    <a:lumMod val="60000"/>
                    <a:lumOff val="40000"/>
                  </a:schemeClr>
                </a:solidFill>
                <a:latin typeface="Georgia"/>
              </a:rPr>
              <a:t>comercial</a:t>
            </a:r>
            <a:endParaRPr sz="2600" b="1" dirty="0">
              <a:solidFill>
                <a:schemeClr val="tx2">
                  <a:lumMod val="60000"/>
                  <a:lumOff val="40000"/>
                </a:schemeClr>
              </a:solidFill>
              <a:latin typeface="Georgia"/>
            </a:endParaRPr>
          </a:p>
        </p:txBody>
      </p:sp>
      <p:sp>
        <p:nvSpPr>
          <p:cNvPr id="3" name="Rectangle 2"/>
          <p:cNvSpPr/>
          <p:nvPr/>
        </p:nvSpPr>
        <p:spPr>
          <a:xfrm>
            <a:off x="457200" y="1234440"/>
            <a:ext cx="11277295" cy="381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0"/>
            <a:ext cx="11277295" cy="731520"/>
          </a:xfrm>
          <a:prstGeom prst="rect">
            <a:avLst/>
          </a:prstGeom>
          <a:noFill/>
        </p:spPr>
        <p:txBody>
          <a:bodyPr wrap="square">
            <a:spAutoFit/>
          </a:bodyPr>
          <a:lstStyle/>
          <a:p>
            <a:r>
              <a:rPr sz="1300" b="0" i="0">
                <a:solidFill>
                  <a:srgbClr val="2A2F2D"/>
                </a:solidFill>
                <a:latin typeface="Verdana"/>
              </a:rPr>
              <a:t>La comparación de costos de inversión entre los dos esquemas de laboratorio revela el impacto masivo en el presupuesto escolar público peruano, abriendo la puerta a laboratorios completos en Ate por el costo de un solo equipo comercial.</a:t>
            </a:r>
          </a:p>
        </p:txBody>
      </p:sp>
      <p:sp>
        <p:nvSpPr>
          <p:cNvPr id="5" name="Rounded Rectangle 4"/>
          <p:cNvSpPr/>
          <p:nvPr/>
        </p:nvSpPr>
        <p:spPr>
          <a:xfrm>
            <a:off x="457200" y="2194560"/>
            <a:ext cx="5303520" cy="3840480"/>
          </a:xfrm>
          <a:prstGeom prst="roundRect">
            <a:avLst/>
          </a:prstGeom>
          <a:solidFill>
            <a:schemeClr val="bg2">
              <a:lumMod val="75000"/>
            </a:schemeClr>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365760" tIns="365760" rIns="365760" rtlCol="0" anchor="ctr"/>
          <a:lstStyle/>
          <a:p>
            <a:pPr algn="ctr">
              <a:spcAft>
                <a:spcPts val="400"/>
              </a:spcAft>
            </a:pPr>
            <a:r>
              <a:rPr sz="1200" b="1" i="0">
                <a:solidFill>
                  <a:srgbClr val="7F8C8D"/>
                </a:solidFill>
                <a:latin typeface="Verdana"/>
              </a:rPr>
              <a:t>MICRO-EQUIPO COMERCIAL</a:t>
            </a:r>
          </a:p>
          <a:p>
            <a:pPr>
              <a:spcAft>
                <a:spcPts val="1000"/>
              </a:spcAft>
            </a:pPr>
            <a:r>
              <a:rPr sz="4800" b="1" i="0">
                <a:solidFill>
                  <a:srgbClr val="2A2F2D"/>
                </a:solidFill>
                <a:latin typeface="Georgia"/>
              </a:rPr>
              <a:t>S/. 800.00</a:t>
            </a:r>
          </a:p>
          <a:p>
            <a:pPr>
              <a:spcAft>
                <a:spcPts val="400"/>
              </a:spcAft>
            </a:pPr>
            <a:r>
              <a:rPr sz="1100" b="0" i="0">
                <a:solidFill>
                  <a:srgbClr val="2A2F2D"/>
                </a:solidFill>
                <a:latin typeface="Verdana"/>
              </a:rPr>
              <a:t>• Inversión estándar de mercado por un microscopio óptico monocular básico.</a:t>
            </a:r>
          </a:p>
          <a:p>
            <a:pPr>
              <a:spcAft>
                <a:spcPts val="400"/>
              </a:spcAft>
            </a:pPr>
            <a:r>
              <a:rPr sz="1100" b="0" i="0">
                <a:solidFill>
                  <a:srgbClr val="2A2F2D"/>
                </a:solidFill>
                <a:latin typeface="Verdana"/>
              </a:rPr>
              <a:t>• Costo restrictivo: Una dotación básica de 10 microscopios para la I.E. Leoncio Prado Gutiérrez exige S/. 8,000.</a:t>
            </a:r>
          </a:p>
          <a:p>
            <a:pPr>
              <a:spcAft>
                <a:spcPts val="400"/>
              </a:spcAft>
            </a:pPr>
            <a:r>
              <a:rPr sz="1100" b="0" i="0">
                <a:solidFill>
                  <a:srgbClr val="2A2F2D"/>
                </a:solidFill>
                <a:latin typeface="Verdana"/>
              </a:rPr>
              <a:t>• Inconveniente: Solo permite la observación individual de un estudiante a la vez en el ocular físico.</a:t>
            </a:r>
          </a:p>
        </p:txBody>
      </p:sp>
      <p:sp>
        <p:nvSpPr>
          <p:cNvPr id="6" name="Rounded Rectangle 5"/>
          <p:cNvSpPr/>
          <p:nvPr/>
        </p:nvSpPr>
        <p:spPr>
          <a:xfrm>
            <a:off x="6430975" y="2194560"/>
            <a:ext cx="5303520" cy="3840480"/>
          </a:xfrm>
          <a:prstGeom prst="roundRect">
            <a:avLst/>
          </a:prstGeom>
          <a:solidFill>
            <a:schemeClr val="accent1">
              <a:lumMod val="40000"/>
              <a:lumOff val="60000"/>
            </a:schemeClr>
          </a:solidFill>
          <a:ln w="38100">
            <a:solidFill>
              <a:srgbClr val="B87333"/>
            </a:solidFill>
          </a:ln>
        </p:spPr>
        <p:style>
          <a:lnRef idx="1">
            <a:schemeClr val="accent1"/>
          </a:lnRef>
          <a:fillRef idx="3">
            <a:schemeClr val="accent1"/>
          </a:fillRef>
          <a:effectRef idx="2">
            <a:schemeClr val="accent1"/>
          </a:effectRef>
          <a:fontRef idx="minor">
            <a:schemeClr val="lt1"/>
          </a:fontRef>
        </p:style>
        <p:txBody>
          <a:bodyPr wrap="square" lIns="365760" tIns="365760" rIns="365760" rtlCol="0" anchor="ctr"/>
          <a:lstStyle/>
          <a:p>
            <a:pPr algn="ctr">
              <a:spcAft>
                <a:spcPts val="400"/>
              </a:spcAft>
            </a:pPr>
            <a:r>
              <a:rPr sz="1200" b="1" i="0">
                <a:solidFill>
                  <a:srgbClr val="B87333"/>
                </a:solidFill>
                <a:latin typeface="Verdana"/>
              </a:rPr>
              <a:t>ECO-MICROSCOPIO DIGITAL REUTILIZADO</a:t>
            </a:r>
          </a:p>
          <a:p>
            <a:pPr>
              <a:spcAft>
                <a:spcPts val="1000"/>
              </a:spcAft>
            </a:pPr>
            <a:r>
              <a:rPr sz="4800" b="1" i="0">
                <a:solidFill>
                  <a:srgbClr val="B87333"/>
                </a:solidFill>
                <a:latin typeface="Georgia"/>
              </a:rPr>
              <a:t>S/. 3.50</a:t>
            </a:r>
          </a:p>
          <a:p>
            <a:pPr>
              <a:spcAft>
                <a:spcPts val="400"/>
              </a:spcAft>
            </a:pPr>
            <a:r>
              <a:rPr sz="1100" b="0" i="0">
                <a:solidFill>
                  <a:srgbClr val="2A2F2D"/>
                </a:solidFill>
                <a:latin typeface="Verdana"/>
              </a:rPr>
              <a:t>• Inversión reducida: Perno, tuercas de ferretería y silicona caliente. Componentes ópticos y electrónicos S/. 0.00.</a:t>
            </a:r>
          </a:p>
          <a:p>
            <a:pPr>
              <a:spcAft>
                <a:spcPts val="400"/>
              </a:spcAft>
            </a:pPr>
            <a:r>
              <a:rPr sz="1100" b="0" i="0">
                <a:solidFill>
                  <a:srgbClr val="2A2F2D"/>
                </a:solidFill>
                <a:latin typeface="Verdana"/>
              </a:rPr>
              <a:t>• Ahorro financiero del 99.5%: Es posible construir más de 200 microscopios digitales con el costo de uno solo comercial.</a:t>
            </a:r>
          </a:p>
          <a:p>
            <a:pPr>
              <a:spcAft>
                <a:spcPts val="400"/>
              </a:spcAft>
            </a:pPr>
            <a:r>
              <a:rPr sz="1100" b="0" i="0">
                <a:solidFill>
                  <a:srgbClr val="2A2F2D"/>
                </a:solidFill>
                <a:latin typeface="Verdana"/>
              </a:rPr>
              <a:t>• Ventaja interactiva: Proyecta la imagen celular de la muestra en tiempo real en pantalla de laptop para visualización de toda la clase.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5EE"/>
        </a:solidFill>
        <a:effectLst/>
      </p:bgPr>
    </p:bg>
    <p:spTree>
      <p:nvGrpSpPr>
        <p:cNvPr id="1" name=""/>
        <p:cNvGrpSpPr/>
        <p:nvPr/>
      </p:nvGrpSpPr>
      <p:grpSpPr>
        <a:xfrm>
          <a:off x="0" y="0"/>
          <a:ext cx="0" cy="0"/>
          <a:chOff x="0" y="0"/>
          <a:chExt cx="0" cy="0"/>
        </a:xfrm>
      </p:grpSpPr>
      <p:sp>
        <p:nvSpPr>
          <p:cNvPr id="2" name="TextBox 1"/>
          <p:cNvSpPr txBox="1"/>
          <p:nvPr/>
        </p:nvSpPr>
        <p:spPr>
          <a:xfrm>
            <a:off x="457200" y="365760"/>
            <a:ext cx="11277295" cy="1005840"/>
          </a:xfrm>
          <a:prstGeom prst="rect">
            <a:avLst/>
          </a:prstGeom>
          <a:noFill/>
        </p:spPr>
        <p:txBody>
          <a:bodyPr wrap="square" lIns="0" tIns="0" rIns="0" bIns="0">
            <a:spAutoFit/>
          </a:bodyPr>
          <a:lstStyle/>
          <a:p>
            <a:pPr algn="l"/>
            <a:r>
              <a:rPr sz="2600" b="1">
                <a:solidFill>
                  <a:srgbClr val="2A2F2D"/>
                </a:solidFill>
                <a:latin typeface="Georgia"/>
              </a:rPr>
              <a:t>Tres acciones inmediatas permiten recuperar valor y evitar la lixiviación de metales en Ate</a:t>
            </a:r>
          </a:p>
        </p:txBody>
      </p:sp>
      <p:sp>
        <p:nvSpPr>
          <p:cNvPr id="3" name="Rectangle 2"/>
          <p:cNvSpPr/>
          <p:nvPr/>
        </p:nvSpPr>
        <p:spPr>
          <a:xfrm>
            <a:off x="457200" y="1234440"/>
            <a:ext cx="11277295" cy="38100"/>
          </a:xfrm>
          <a:prstGeom prst="rect">
            <a:avLst/>
          </a:prstGeom>
          <a:solidFill>
            <a:srgbClr val="B873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57200" y="1371600"/>
            <a:ext cx="11277295" cy="731520"/>
          </a:xfrm>
          <a:prstGeom prst="rect">
            <a:avLst/>
          </a:prstGeom>
          <a:noFill/>
        </p:spPr>
        <p:txBody>
          <a:bodyPr wrap="square">
            <a:spAutoFit/>
          </a:bodyPr>
          <a:lstStyle/>
          <a:p>
            <a:r>
              <a:rPr sz="1300" b="0" i="0">
                <a:solidFill>
                  <a:srgbClr val="2A2F2D"/>
                </a:solidFill>
                <a:latin typeface="Verdana"/>
              </a:rPr>
              <a:t>Proponemos una estrategia integrada que enlaza la conciencia comunitaria, la infraestructura de reciclaje privado local y la práctica educativa científica para convertir los RAEE en activos reales en Ate.</a:t>
            </a:r>
          </a:p>
        </p:txBody>
      </p:sp>
      <p:sp>
        <p:nvSpPr>
          <p:cNvPr id="5" name="Rounded Rectangle 4"/>
          <p:cNvSpPr/>
          <p:nvPr/>
        </p:nvSpPr>
        <p:spPr>
          <a:xfrm>
            <a:off x="457200" y="2194560"/>
            <a:ext cx="3474720" cy="3657600"/>
          </a:xfrm>
          <a:prstGeom prst="roundRect">
            <a:avLst/>
          </a:prstGeom>
          <a:solidFill>
            <a:schemeClr val="accent4">
              <a:lumMod val="40000"/>
              <a:lumOff val="60000"/>
            </a:schemeClr>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400"/>
              </a:spcAft>
            </a:pPr>
            <a:r>
              <a:rPr sz="3200" b="1" i="0">
                <a:solidFill>
                  <a:srgbClr val="B87333"/>
                </a:solidFill>
                <a:latin typeface="Georgia"/>
              </a:rPr>
              <a:t>01</a:t>
            </a:r>
          </a:p>
          <a:p>
            <a:pPr>
              <a:spcAft>
                <a:spcPts val="1200"/>
              </a:spcAft>
            </a:pPr>
            <a:r>
              <a:rPr sz="1600" b="1" i="0">
                <a:solidFill>
                  <a:srgbClr val="2A2F2D"/>
                </a:solidFill>
                <a:latin typeface="Georgia"/>
              </a:rPr>
              <a:t>Campañas de Separación Escolar</a:t>
            </a:r>
          </a:p>
          <a:p>
            <a:r>
              <a:rPr sz="1000" b="0" i="0">
                <a:solidFill>
                  <a:srgbClr val="2A2F2D"/>
                </a:solidFill>
                <a:latin typeface="Verdana"/>
              </a:rPr>
              <a:t>Educar ambientalmente a los estudiantes para revertir el 80.0% de desconocimiento sobre RAEE detectado en la encuesta escolar.
• Evitar que pilas, celulares y cargadores en desuso ingresen en la basura orgánica del hogar.</a:t>
            </a:r>
          </a:p>
        </p:txBody>
      </p:sp>
      <p:sp>
        <p:nvSpPr>
          <p:cNvPr id="6" name="Rounded Rectangle 5"/>
          <p:cNvSpPr/>
          <p:nvPr/>
        </p:nvSpPr>
        <p:spPr>
          <a:xfrm>
            <a:off x="4297680" y="2194560"/>
            <a:ext cx="3474720" cy="3657600"/>
          </a:xfrm>
          <a:prstGeom prst="roundRect">
            <a:avLst/>
          </a:prstGeom>
          <a:solidFill>
            <a:schemeClr val="accent6">
              <a:lumMod val="40000"/>
              <a:lumOff val="60000"/>
            </a:schemeClr>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400"/>
              </a:spcAft>
            </a:pPr>
            <a:r>
              <a:rPr sz="3200" b="1" i="0">
                <a:solidFill>
                  <a:srgbClr val="B87333"/>
                </a:solidFill>
                <a:latin typeface="Georgia"/>
              </a:rPr>
              <a:t>02</a:t>
            </a:r>
          </a:p>
          <a:p>
            <a:pPr>
              <a:spcAft>
                <a:spcPts val="1200"/>
              </a:spcAft>
            </a:pPr>
            <a:r>
              <a:rPr sz="1600" b="1" i="0">
                <a:solidFill>
                  <a:srgbClr val="2A2F2D"/>
                </a:solidFill>
                <a:latin typeface="Georgia"/>
              </a:rPr>
              <a:t>Canalización Directa en Ate</a:t>
            </a:r>
          </a:p>
          <a:p>
            <a:r>
              <a:rPr sz="1000" b="0" i="0">
                <a:solidFill>
                  <a:srgbClr val="2A2F2D"/>
                </a:solidFill>
                <a:latin typeface="Verdana"/>
              </a:rPr>
              <a:t>Aprovechar la presencia de programas de reciclaje activos en el entorno local de Ate para desechar de manera responsable.
• Depositar los residuos inservibles en el punto de acopio del programa 'Yo reciclo, yo soy Claro' ubicado en el Mall Aventura Santa Anita.</a:t>
            </a:r>
          </a:p>
        </p:txBody>
      </p:sp>
      <p:sp>
        <p:nvSpPr>
          <p:cNvPr id="7" name="Rounded Rectangle 6"/>
          <p:cNvSpPr/>
          <p:nvPr/>
        </p:nvSpPr>
        <p:spPr>
          <a:xfrm>
            <a:off x="8138160" y="2194560"/>
            <a:ext cx="3474720" cy="3657600"/>
          </a:xfrm>
          <a:prstGeom prst="roundRect">
            <a:avLst/>
          </a:prstGeom>
          <a:solidFill>
            <a:schemeClr val="accent2">
              <a:lumMod val="40000"/>
              <a:lumOff val="60000"/>
            </a:schemeClr>
          </a:solidFill>
          <a:ln>
            <a:solidFill>
              <a:srgbClr val="E0DBD1"/>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spcAft>
                <a:spcPts val="400"/>
              </a:spcAft>
            </a:pPr>
            <a:r>
              <a:rPr sz="3200" b="1" i="0" dirty="0">
                <a:solidFill>
                  <a:srgbClr val="B87333"/>
                </a:solidFill>
                <a:latin typeface="Georgia"/>
              </a:rPr>
              <a:t>03</a:t>
            </a:r>
          </a:p>
          <a:p>
            <a:pPr>
              <a:spcAft>
                <a:spcPts val="1200"/>
              </a:spcAft>
            </a:pPr>
            <a:r>
              <a:rPr sz="1600" b="1" i="0" dirty="0" err="1">
                <a:solidFill>
                  <a:srgbClr val="2A2F2D"/>
                </a:solidFill>
                <a:latin typeface="Georgia"/>
              </a:rPr>
              <a:t>Impulso</a:t>
            </a:r>
            <a:r>
              <a:rPr sz="1600" b="1" i="0" dirty="0">
                <a:solidFill>
                  <a:srgbClr val="2A2F2D"/>
                </a:solidFill>
                <a:latin typeface="Georgia"/>
              </a:rPr>
              <a:t> de Eco-Laboratorios</a:t>
            </a:r>
          </a:p>
          <a:p>
            <a:r>
              <a:rPr sz="1000" b="0" i="0" dirty="0" err="1">
                <a:solidFill>
                  <a:srgbClr val="2A2F2D"/>
                </a:solidFill>
                <a:latin typeface="Verdana"/>
              </a:rPr>
              <a:t>Replicar</a:t>
            </a:r>
            <a:r>
              <a:rPr sz="1000" b="0" i="0" dirty="0">
                <a:solidFill>
                  <a:srgbClr val="2A2F2D"/>
                </a:solidFill>
                <a:latin typeface="Verdana"/>
              </a:rPr>
              <a:t> la </a:t>
            </a:r>
            <a:r>
              <a:rPr sz="1000" b="0" i="0" dirty="0" err="1">
                <a:solidFill>
                  <a:srgbClr val="2A2F2D"/>
                </a:solidFill>
                <a:latin typeface="Verdana"/>
              </a:rPr>
              <a:t>construcción</a:t>
            </a:r>
            <a:r>
              <a:rPr sz="1000" b="0" i="0" dirty="0">
                <a:solidFill>
                  <a:srgbClr val="2A2F2D"/>
                </a:solidFill>
                <a:latin typeface="Verdana"/>
              </a:rPr>
              <a:t> </a:t>
            </a:r>
            <a:r>
              <a:rPr sz="1000" b="0" i="0" dirty="0" err="1">
                <a:solidFill>
                  <a:srgbClr val="2A2F2D"/>
                </a:solidFill>
                <a:latin typeface="Verdana"/>
              </a:rPr>
              <a:t>masiva</a:t>
            </a:r>
            <a:r>
              <a:rPr sz="1000" b="0" i="0" dirty="0">
                <a:solidFill>
                  <a:srgbClr val="2A2F2D"/>
                </a:solidFill>
                <a:latin typeface="Verdana"/>
              </a:rPr>
              <a:t> de Eco-</a:t>
            </a:r>
            <a:r>
              <a:rPr sz="1000" b="0" i="0" dirty="0" err="1">
                <a:solidFill>
                  <a:srgbClr val="2A2F2D"/>
                </a:solidFill>
                <a:latin typeface="Verdana"/>
              </a:rPr>
              <a:t>Microscopios</a:t>
            </a:r>
            <a:r>
              <a:rPr sz="1000" b="0" i="0" dirty="0">
                <a:solidFill>
                  <a:srgbClr val="2A2F2D"/>
                </a:solidFill>
                <a:latin typeface="Verdana"/>
              </a:rPr>
              <a:t> </a:t>
            </a:r>
            <a:r>
              <a:rPr sz="1000" b="0" i="0" dirty="0" err="1">
                <a:solidFill>
                  <a:srgbClr val="2A2F2D"/>
                </a:solidFill>
                <a:latin typeface="Verdana"/>
              </a:rPr>
              <a:t>Digitales</a:t>
            </a:r>
            <a:r>
              <a:rPr sz="1000" b="0" i="0" dirty="0">
                <a:solidFill>
                  <a:srgbClr val="2A2F2D"/>
                </a:solidFill>
                <a:latin typeface="Verdana"/>
              </a:rPr>
              <a:t> de bajo </a:t>
            </a:r>
            <a:r>
              <a:rPr sz="1000" b="0" i="0" dirty="0" err="1">
                <a:solidFill>
                  <a:srgbClr val="2A2F2D"/>
                </a:solidFill>
                <a:latin typeface="Verdana"/>
              </a:rPr>
              <a:t>costo</a:t>
            </a:r>
            <a:r>
              <a:rPr sz="1000" b="0" i="0" dirty="0">
                <a:solidFill>
                  <a:srgbClr val="2A2F2D"/>
                </a:solidFill>
                <a:latin typeface="Verdana"/>
              </a:rPr>
              <a:t> </a:t>
            </a:r>
            <a:r>
              <a:rPr sz="1000" b="0" i="0" dirty="0" err="1">
                <a:solidFill>
                  <a:srgbClr val="2A2F2D"/>
                </a:solidFill>
                <a:latin typeface="Verdana"/>
              </a:rPr>
              <a:t>en</a:t>
            </a:r>
            <a:r>
              <a:rPr sz="1000" b="0" i="0" dirty="0">
                <a:solidFill>
                  <a:srgbClr val="2A2F2D"/>
                </a:solidFill>
                <a:latin typeface="Verdana"/>
              </a:rPr>
              <a:t> las </a:t>
            </a:r>
            <a:r>
              <a:rPr sz="1000" b="0" i="0" dirty="0" err="1">
                <a:solidFill>
                  <a:srgbClr val="2A2F2D"/>
                </a:solidFill>
                <a:latin typeface="Verdana"/>
              </a:rPr>
              <a:t>escuelas</a:t>
            </a:r>
            <a:r>
              <a:rPr sz="1000" b="0" i="0" dirty="0">
                <a:solidFill>
                  <a:srgbClr val="2A2F2D"/>
                </a:solidFill>
                <a:latin typeface="Verdana"/>
              </a:rPr>
              <a:t> </a:t>
            </a:r>
            <a:r>
              <a:rPr sz="1000" b="0" i="0" dirty="0" err="1">
                <a:solidFill>
                  <a:srgbClr val="2A2F2D"/>
                </a:solidFill>
                <a:latin typeface="Verdana"/>
              </a:rPr>
              <a:t>públicas</a:t>
            </a:r>
            <a:r>
              <a:rPr sz="1000" b="0" i="0" dirty="0">
                <a:solidFill>
                  <a:srgbClr val="2A2F2D"/>
                </a:solidFill>
                <a:latin typeface="Verdana"/>
              </a:rPr>
              <a:t> del </a:t>
            </a:r>
            <a:r>
              <a:rPr sz="1000" b="0" i="0" dirty="0" err="1">
                <a:solidFill>
                  <a:srgbClr val="2A2F2D"/>
                </a:solidFill>
                <a:latin typeface="Verdana"/>
              </a:rPr>
              <a:t>distrito</a:t>
            </a:r>
            <a:r>
              <a:rPr sz="1000" b="0" i="0" dirty="0">
                <a:solidFill>
                  <a:srgbClr val="2A2F2D"/>
                </a:solidFill>
                <a:latin typeface="Verdana"/>
              </a:rPr>
              <a:t> de Ate.
• </a:t>
            </a:r>
            <a:r>
              <a:rPr sz="1000" b="0" i="0" dirty="0" err="1">
                <a:solidFill>
                  <a:srgbClr val="2A2F2D"/>
                </a:solidFill>
                <a:latin typeface="Verdana"/>
              </a:rPr>
              <a:t>Transformar</a:t>
            </a:r>
            <a:r>
              <a:rPr sz="1000" b="0" i="0" dirty="0">
                <a:solidFill>
                  <a:srgbClr val="2A2F2D"/>
                </a:solidFill>
                <a:latin typeface="Verdana"/>
              </a:rPr>
              <a:t> la </a:t>
            </a:r>
            <a:r>
              <a:rPr sz="1000" b="0" i="0" dirty="0" err="1">
                <a:solidFill>
                  <a:srgbClr val="2A2F2D"/>
                </a:solidFill>
                <a:latin typeface="Verdana"/>
              </a:rPr>
              <a:t>chatarra</a:t>
            </a:r>
            <a:r>
              <a:rPr sz="1000" b="0" i="0" dirty="0">
                <a:solidFill>
                  <a:srgbClr val="2A2F2D"/>
                </a:solidFill>
                <a:latin typeface="Verdana"/>
              </a:rPr>
              <a:t> obsoleta </a:t>
            </a:r>
            <a:r>
              <a:rPr sz="1000" b="0" i="0" dirty="0" err="1">
                <a:solidFill>
                  <a:srgbClr val="2A2F2D"/>
                </a:solidFill>
                <a:latin typeface="Verdana"/>
              </a:rPr>
              <a:t>donada</a:t>
            </a:r>
            <a:r>
              <a:rPr sz="1000" b="0" i="0" dirty="0">
                <a:solidFill>
                  <a:srgbClr val="2A2F2D"/>
                </a:solidFill>
                <a:latin typeface="Verdana"/>
              </a:rPr>
              <a:t> </a:t>
            </a:r>
            <a:r>
              <a:rPr sz="1000" b="0" i="0" dirty="0" err="1">
                <a:solidFill>
                  <a:srgbClr val="2A2F2D"/>
                </a:solidFill>
                <a:latin typeface="Verdana"/>
              </a:rPr>
              <a:t>por</a:t>
            </a:r>
            <a:r>
              <a:rPr sz="1000" b="0" i="0" dirty="0">
                <a:solidFill>
                  <a:srgbClr val="2A2F2D"/>
                </a:solidFill>
                <a:latin typeface="Verdana"/>
              </a:rPr>
              <a:t> </a:t>
            </a:r>
            <a:r>
              <a:rPr sz="1000" b="0" i="0" dirty="0" err="1">
                <a:solidFill>
                  <a:srgbClr val="2A2F2D"/>
                </a:solidFill>
                <a:latin typeface="Verdana"/>
              </a:rPr>
              <a:t>vecinos</a:t>
            </a:r>
            <a:r>
              <a:rPr sz="1000" b="0" i="0" dirty="0">
                <a:solidFill>
                  <a:srgbClr val="2A2F2D"/>
                </a:solidFill>
                <a:latin typeface="Verdana"/>
              </a:rPr>
              <a:t> de la I.E. Leoncio Prado </a:t>
            </a:r>
            <a:r>
              <a:rPr sz="1000" b="0" i="0" dirty="0" err="1">
                <a:solidFill>
                  <a:srgbClr val="2A2F2D"/>
                </a:solidFill>
                <a:latin typeface="Verdana"/>
              </a:rPr>
              <a:t>en</a:t>
            </a:r>
            <a:r>
              <a:rPr sz="1000" b="0" i="0" dirty="0">
                <a:solidFill>
                  <a:srgbClr val="2A2F2D"/>
                </a:solidFill>
                <a:latin typeface="Verdana"/>
              </a:rPr>
              <a:t> </a:t>
            </a:r>
            <a:r>
              <a:rPr sz="1000" b="0" i="0" dirty="0" err="1">
                <a:solidFill>
                  <a:srgbClr val="2A2F2D"/>
                </a:solidFill>
                <a:latin typeface="Verdana"/>
              </a:rPr>
              <a:t>herramientas</a:t>
            </a:r>
            <a:r>
              <a:rPr sz="1000" b="0" i="0" dirty="0">
                <a:solidFill>
                  <a:srgbClr val="2A2F2D"/>
                </a:solidFill>
                <a:latin typeface="Verdana"/>
              </a:rPr>
              <a:t> </a:t>
            </a:r>
            <a:r>
              <a:rPr sz="1000" b="0" i="0" dirty="0" err="1">
                <a:solidFill>
                  <a:srgbClr val="2A2F2D"/>
                </a:solidFill>
                <a:latin typeface="Verdana"/>
              </a:rPr>
              <a:t>pedagógicas</a:t>
            </a:r>
            <a:r>
              <a:rPr sz="1000" b="0" i="0" dirty="0">
                <a:solidFill>
                  <a:srgbClr val="2A2F2D"/>
                </a:solidFill>
                <a:latin typeface="Verdana"/>
              </a:rPr>
              <a:t> de </a:t>
            </a:r>
            <a:r>
              <a:rPr sz="1000" b="0" i="0" dirty="0" err="1">
                <a:solidFill>
                  <a:srgbClr val="2A2F2D"/>
                </a:solidFill>
                <a:latin typeface="Verdana"/>
              </a:rPr>
              <a:t>biología</a:t>
            </a:r>
            <a:r>
              <a:rPr sz="1000" b="0" i="0" dirty="0">
                <a:solidFill>
                  <a:srgbClr val="2A2F2D"/>
                </a:solidFill>
                <a:latin typeface="Verdana"/>
              </a:rPr>
              <a:t> </a:t>
            </a:r>
            <a:r>
              <a:rPr sz="1000" b="0" i="0" dirty="0" err="1">
                <a:solidFill>
                  <a:srgbClr val="2A2F2D"/>
                </a:solidFill>
                <a:latin typeface="Verdana"/>
              </a:rPr>
              <a:t>celular</a:t>
            </a:r>
            <a:r>
              <a:rPr sz="1000" b="0" i="0" dirty="0">
                <a:solidFill>
                  <a:srgbClr val="2A2F2D"/>
                </a:solidFill>
                <a:latin typeface="Verdana"/>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690F61E-F6DA-A404-F517-B4B2D7E860D1}"/>
              </a:ext>
            </a:extLst>
          </p:cNvPr>
          <p:cNvPicPr>
            <a:picLocks noChangeAspect="1"/>
          </p:cNvPicPr>
          <p:nvPr/>
        </p:nvPicPr>
        <p:blipFill>
          <a:blip r:embed="rId2"/>
          <a:stretch>
            <a:fillRect/>
          </a:stretch>
        </p:blipFill>
        <p:spPr>
          <a:xfrm>
            <a:off x="614578" y="998125"/>
            <a:ext cx="5553850" cy="3648584"/>
          </a:xfrm>
          <a:prstGeom prst="rect">
            <a:avLst/>
          </a:prstGeom>
        </p:spPr>
      </p:pic>
      <p:sp>
        <p:nvSpPr>
          <p:cNvPr id="5" name="CuadroTexto 4">
            <a:extLst>
              <a:ext uri="{FF2B5EF4-FFF2-40B4-BE49-F238E27FC236}">
                <a16:creationId xmlns:a16="http://schemas.microsoft.com/office/drawing/2014/main" id="{88D2E0D4-EC79-6453-9872-879F1924B583}"/>
              </a:ext>
            </a:extLst>
          </p:cNvPr>
          <p:cNvSpPr txBox="1"/>
          <p:nvPr/>
        </p:nvSpPr>
        <p:spPr>
          <a:xfrm>
            <a:off x="744874" y="5034001"/>
            <a:ext cx="10557398" cy="1477328"/>
          </a:xfrm>
          <a:prstGeom prst="rect">
            <a:avLst/>
          </a:prstGeom>
          <a:solidFill>
            <a:schemeClr val="accent1">
              <a:lumMod val="60000"/>
              <a:lumOff val="40000"/>
            </a:schemeClr>
          </a:solidFill>
        </p:spPr>
        <p:txBody>
          <a:bodyPr wrap="square">
            <a:spAutoFit/>
          </a:bodyPr>
          <a:lstStyle/>
          <a:p>
            <a:pPr>
              <a:lnSpc>
                <a:spcPct val="100000"/>
              </a:lnSpc>
              <a:spcAft>
                <a:spcPts val="800"/>
              </a:spcAft>
              <a:buNone/>
            </a:pPr>
            <a:r>
              <a:rPr lang="es-PE" sz="1800" b="1" kern="100" dirty="0">
                <a:effectLst/>
                <a:latin typeface="+mn-lt"/>
                <a:ea typeface="Calibri" panose="020F0502020204030204" pitchFamily="34" charset="0"/>
                <a:cs typeface="Times New Roman" panose="02020603050405020304" pitchFamily="18" charset="0"/>
              </a:rPr>
              <a:t>Conclusiones del Diagnóstico:</a:t>
            </a:r>
            <a:br>
              <a:rPr lang="es-PE" sz="1800" kern="100" dirty="0">
                <a:effectLst/>
                <a:latin typeface="+mn-lt"/>
                <a:ea typeface="Calibri" panose="020F0502020204030204" pitchFamily="34" charset="0"/>
                <a:cs typeface="Times New Roman" panose="02020603050405020304" pitchFamily="18" charset="0"/>
              </a:rPr>
            </a:br>
            <a:r>
              <a:rPr lang="es-PE" sz="1800" kern="100" dirty="0">
                <a:effectLst/>
                <a:latin typeface="+mn-lt"/>
                <a:ea typeface="Calibri" panose="020F0502020204030204" pitchFamily="34" charset="0"/>
                <a:cs typeface="Times New Roman" panose="02020603050405020304" pitchFamily="18" charset="0"/>
              </a:rPr>
              <a:t>Existe una gran paradoja comunitaria: el </a:t>
            </a:r>
            <a:r>
              <a:rPr lang="es-PE" sz="1800" b="1" kern="100" dirty="0">
                <a:effectLst/>
                <a:latin typeface="+mn-lt"/>
                <a:ea typeface="Calibri" panose="020F0502020204030204" pitchFamily="34" charset="0"/>
                <a:cs typeface="Times New Roman" panose="02020603050405020304" pitchFamily="18" charset="0"/>
              </a:rPr>
              <a:t>90% de los encuestados reconoce que los RAEE contaminan el ambiente</a:t>
            </a:r>
            <a:r>
              <a:rPr lang="es-PE" sz="1800" kern="100" dirty="0">
                <a:effectLst/>
                <a:latin typeface="+mn-lt"/>
                <a:ea typeface="Calibri" panose="020F0502020204030204" pitchFamily="34" charset="0"/>
                <a:cs typeface="Times New Roman" panose="02020603050405020304" pitchFamily="18" charset="0"/>
              </a:rPr>
              <a:t>, pero el </a:t>
            </a:r>
            <a:r>
              <a:rPr lang="es-PE" sz="1800" b="1" kern="100" dirty="0">
                <a:effectLst/>
                <a:latin typeface="+mn-lt"/>
                <a:ea typeface="Calibri" panose="020F0502020204030204" pitchFamily="34" charset="0"/>
                <a:cs typeface="Times New Roman" panose="02020603050405020304" pitchFamily="18" charset="0"/>
              </a:rPr>
              <a:t>86.7% no conoce ningún punto de reciclaje en la zona</a:t>
            </a:r>
            <a:r>
              <a:rPr lang="es-PE" sz="1800" kern="100" dirty="0">
                <a:effectLst/>
                <a:latin typeface="+mn-lt"/>
                <a:ea typeface="Calibri" panose="020F0502020204030204" pitchFamily="34" charset="0"/>
                <a:cs typeface="Times New Roman" panose="02020603050405020304" pitchFamily="18" charset="0"/>
              </a:rPr>
              <a:t> y el </a:t>
            </a:r>
            <a:r>
              <a:rPr lang="es-PE" sz="1800" b="1" kern="100" dirty="0">
                <a:effectLst/>
                <a:latin typeface="+mn-lt"/>
                <a:ea typeface="Calibri" panose="020F0502020204030204" pitchFamily="34" charset="0"/>
                <a:cs typeface="Times New Roman" panose="02020603050405020304" pitchFamily="18" charset="0"/>
              </a:rPr>
              <a:t>90% jamás ha reciclado un aparato electrónico</a:t>
            </a:r>
            <a:r>
              <a:rPr lang="es-PE" sz="1800" kern="100" dirty="0">
                <a:effectLst/>
                <a:latin typeface="+mn-lt"/>
                <a:ea typeface="Calibri" panose="020F0502020204030204" pitchFamily="34" charset="0"/>
                <a:cs typeface="Times New Roman" panose="02020603050405020304" pitchFamily="18" charset="0"/>
              </a:rPr>
              <a:t>. Esto se traduce en que el 30% termine arrojando celulares, baterías y componentes directamente a la basura común. Es urgente promover la reutilización práctica de estos recursos.</a:t>
            </a:r>
            <a:endParaRPr lang="es-PE"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53844127-EBDD-C771-8BAA-9912B7E147E0}"/>
              </a:ext>
            </a:extLst>
          </p:cNvPr>
          <p:cNvPicPr>
            <a:picLocks noChangeAspect="1"/>
          </p:cNvPicPr>
          <p:nvPr/>
        </p:nvPicPr>
        <p:blipFill>
          <a:blip r:embed="rId3"/>
          <a:stretch>
            <a:fillRect/>
          </a:stretch>
        </p:blipFill>
        <p:spPr>
          <a:xfrm>
            <a:off x="6531130" y="848506"/>
            <a:ext cx="5449060" cy="3658111"/>
          </a:xfrm>
          <a:prstGeom prst="rect">
            <a:avLst/>
          </a:prstGeom>
        </p:spPr>
      </p:pic>
      <p:sp>
        <p:nvSpPr>
          <p:cNvPr id="8" name="CuadroTexto 7">
            <a:extLst>
              <a:ext uri="{FF2B5EF4-FFF2-40B4-BE49-F238E27FC236}">
                <a16:creationId xmlns:a16="http://schemas.microsoft.com/office/drawing/2014/main" id="{A767CF3B-67A3-BC78-C5AA-0995EA049EAE}"/>
              </a:ext>
            </a:extLst>
          </p:cNvPr>
          <p:cNvSpPr txBox="1"/>
          <p:nvPr/>
        </p:nvSpPr>
        <p:spPr>
          <a:xfrm>
            <a:off x="1520982" y="651850"/>
            <a:ext cx="1035861" cy="369332"/>
          </a:xfrm>
          <a:prstGeom prst="rect">
            <a:avLst/>
          </a:prstGeom>
          <a:noFill/>
        </p:spPr>
        <p:txBody>
          <a:bodyPr wrap="none" rtlCol="0">
            <a:spAutoFit/>
          </a:bodyPr>
          <a:lstStyle/>
          <a:p>
            <a:r>
              <a:rPr lang="es-ES" b="1" dirty="0"/>
              <a:t>Encuesta</a:t>
            </a:r>
            <a:endParaRPr lang="es-PE" b="1" dirty="0"/>
          </a:p>
        </p:txBody>
      </p:sp>
    </p:spTree>
    <p:extLst>
      <p:ext uri="{BB962C8B-B14F-4D97-AF65-F5344CB8AC3E}">
        <p14:creationId xmlns:p14="http://schemas.microsoft.com/office/powerpoint/2010/main" val="999910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2235</Words>
  <Application>Microsoft Office PowerPoint</Application>
  <PresentationFormat>Panorámica</PresentationFormat>
  <Paragraphs>112</Paragraphs>
  <Slides>9</Slides>
  <Notes>7</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ADLaM Display</vt:lpstr>
      <vt:lpstr>Arial</vt:lpstr>
      <vt:lpstr>Calibri</vt:lpstr>
      <vt:lpstr>Georgia</vt:lpstr>
      <vt:lpstr>Verdana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generated using python-pptx</dc:description>
  <cp:lastModifiedBy>cristian angelo Basilio Güere</cp:lastModifiedBy>
  <cp:revision>2</cp:revision>
  <dcterms:created xsi:type="dcterms:W3CDTF">2013-01-27T09:14:16Z</dcterms:created>
  <dcterms:modified xsi:type="dcterms:W3CDTF">2026-09-01T04:05:07Z</dcterms:modified>
  <cp:category/>
</cp:coreProperties>
</file>