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70" r:id="rId9"/>
    <p:sldId id="271" r:id="rId10"/>
    <p:sldId id="269" r:id="rId11"/>
    <p:sldId id="268" r:id="rId12"/>
    <p:sldId id="263" r:id="rId13"/>
    <p:sldId id="265" r:id="rId14"/>
    <p:sldId id="266" r:id="rId15"/>
    <p:sldId id="264" r:id="rId16"/>
    <p:sldId id="267"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888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108" d="100"/>
          <a:sy n="108" d="100"/>
        </p:scale>
        <p:origin x="65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DA4FD83-6D0F-40E0-B0CB-F6094002FBCB}" type="doc">
      <dgm:prSet loTypeId="urn:microsoft.com/office/officeart/2005/8/layout/vProcess5" loCatId="process" qsTypeId="urn:microsoft.com/office/officeart/2005/8/quickstyle/simple1" qsCatId="simple" csTypeId="urn:microsoft.com/office/officeart/2005/8/colors/colorful3" csCatId="colorful" phldr="1"/>
      <dgm:spPr/>
      <dgm:t>
        <a:bodyPr/>
        <a:lstStyle/>
        <a:p>
          <a:endParaRPr lang="es-PE"/>
        </a:p>
      </dgm:t>
    </dgm:pt>
    <dgm:pt modelId="{E55A8CE3-6EE6-4377-8A89-E96AD595A006}">
      <dgm:prSet phldrT="[Texto]"/>
      <dgm:spPr/>
      <dgm:t>
        <a:bodyPr/>
        <a:lstStyle/>
        <a:p>
          <a:r>
            <a:rPr lang="es-MX" dirty="0"/>
            <a:t>Facilidad para obtener tarjetas</a:t>
          </a:r>
          <a:endParaRPr lang="es-PE" dirty="0"/>
        </a:p>
      </dgm:t>
    </dgm:pt>
    <dgm:pt modelId="{7B7BDD7A-1B54-4C8C-8644-5CA100632C0D}" type="parTrans" cxnId="{6C248C29-DA96-4CE4-8895-58D0F9DC80B8}">
      <dgm:prSet/>
      <dgm:spPr/>
      <dgm:t>
        <a:bodyPr/>
        <a:lstStyle/>
        <a:p>
          <a:endParaRPr lang="es-PE"/>
        </a:p>
      </dgm:t>
    </dgm:pt>
    <dgm:pt modelId="{1C6D019F-6F93-4D44-AB14-3EFC4CDF24EE}" type="sibTrans" cxnId="{6C248C29-DA96-4CE4-8895-58D0F9DC80B8}">
      <dgm:prSet/>
      <dgm:spPr/>
      <dgm:t>
        <a:bodyPr/>
        <a:lstStyle/>
        <a:p>
          <a:endParaRPr lang="es-PE"/>
        </a:p>
      </dgm:t>
    </dgm:pt>
    <dgm:pt modelId="{308B9317-2B57-4620-85BB-340E358A4B49}">
      <dgm:prSet phldrT="[Texto]"/>
      <dgm:spPr/>
      <dgm:t>
        <a:bodyPr/>
        <a:lstStyle/>
        <a:p>
          <a:r>
            <a:rPr lang="es-MX" dirty="0"/>
            <a:t>RAZONES </a:t>
          </a:r>
          <a:endParaRPr lang="es-PE" dirty="0"/>
        </a:p>
      </dgm:t>
    </dgm:pt>
    <dgm:pt modelId="{434B08F0-08B3-4A40-A728-4AD9AFDB1C5C}" type="parTrans" cxnId="{DF71AF79-EAEE-43CF-BBD5-7498281FBBE1}">
      <dgm:prSet/>
      <dgm:spPr/>
      <dgm:t>
        <a:bodyPr/>
        <a:lstStyle/>
        <a:p>
          <a:endParaRPr lang="es-PE"/>
        </a:p>
      </dgm:t>
    </dgm:pt>
    <dgm:pt modelId="{D8184CBF-0472-478A-AD5C-B2C21D814360}" type="sibTrans" cxnId="{DF71AF79-EAEE-43CF-BBD5-7498281FBBE1}">
      <dgm:prSet/>
      <dgm:spPr/>
      <dgm:t>
        <a:bodyPr/>
        <a:lstStyle/>
        <a:p>
          <a:endParaRPr lang="es-PE"/>
        </a:p>
      </dgm:t>
    </dgm:pt>
    <dgm:pt modelId="{8237DB1D-E582-4EE6-BF40-F9975D2D35F7}">
      <dgm:prSet phldrT="[Texto]"/>
      <dgm:spPr/>
      <dgm:t>
        <a:bodyPr/>
        <a:lstStyle/>
        <a:p>
          <a:r>
            <a:rPr lang="es-MX" dirty="0"/>
            <a:t>SOBREENDEUDAMIENTO</a:t>
          </a:r>
          <a:endParaRPr lang="es-PE" dirty="0"/>
        </a:p>
      </dgm:t>
    </dgm:pt>
    <dgm:pt modelId="{E14D081A-20E9-4421-877E-A07A0529ADD3}" type="parTrans" cxnId="{A20B89F8-3A79-4704-BE63-520CC2BDD026}">
      <dgm:prSet/>
      <dgm:spPr/>
      <dgm:t>
        <a:bodyPr/>
        <a:lstStyle/>
        <a:p>
          <a:endParaRPr lang="es-PE"/>
        </a:p>
      </dgm:t>
    </dgm:pt>
    <dgm:pt modelId="{CAEFAFF0-BE95-40EF-B135-317CBD75695E}" type="sibTrans" cxnId="{A20B89F8-3A79-4704-BE63-520CC2BDD026}">
      <dgm:prSet/>
      <dgm:spPr/>
      <dgm:t>
        <a:bodyPr/>
        <a:lstStyle/>
        <a:p>
          <a:endParaRPr lang="es-PE"/>
        </a:p>
      </dgm:t>
    </dgm:pt>
    <dgm:pt modelId="{FFDA5E41-821E-4792-AC26-AA1CEC94121D}">
      <dgm:prSet phldrT="[Texto]"/>
      <dgm:spPr/>
      <dgm:t>
        <a:bodyPr/>
        <a:lstStyle/>
        <a:p>
          <a:r>
            <a:rPr lang="es-MX" dirty="0"/>
            <a:t>Justificadas / Decisiones irresponsables</a:t>
          </a:r>
          <a:endParaRPr lang="es-PE" dirty="0"/>
        </a:p>
      </dgm:t>
    </dgm:pt>
    <dgm:pt modelId="{96B61517-425B-497C-8621-808ED7683880}" type="parTrans" cxnId="{426F773A-17EF-4780-9FB1-D0DF77C88EF9}">
      <dgm:prSet/>
      <dgm:spPr/>
      <dgm:t>
        <a:bodyPr/>
        <a:lstStyle/>
        <a:p>
          <a:endParaRPr lang="es-PE"/>
        </a:p>
      </dgm:t>
    </dgm:pt>
    <dgm:pt modelId="{568FF6A6-4181-475B-92A1-261E1B15512A}" type="sibTrans" cxnId="{426F773A-17EF-4780-9FB1-D0DF77C88EF9}">
      <dgm:prSet/>
      <dgm:spPr/>
      <dgm:t>
        <a:bodyPr/>
        <a:lstStyle/>
        <a:p>
          <a:endParaRPr lang="es-PE"/>
        </a:p>
      </dgm:t>
    </dgm:pt>
    <dgm:pt modelId="{54707789-B8C9-4B93-B819-29E8AAE0DD6C}">
      <dgm:prSet phldrT="[Texto]"/>
      <dgm:spPr/>
      <dgm:t>
        <a:bodyPr/>
        <a:lstStyle/>
        <a:p>
          <a:r>
            <a:rPr lang="es-MX" dirty="0"/>
            <a:t>CONSECUENCIAS</a:t>
          </a:r>
          <a:endParaRPr lang="es-PE" dirty="0"/>
        </a:p>
      </dgm:t>
    </dgm:pt>
    <dgm:pt modelId="{C0E7C6F6-95C4-47A5-9B4C-C3B6D04D3FC4}" type="parTrans" cxnId="{989C0E0D-5BD1-465C-8A98-35DC01DCF056}">
      <dgm:prSet/>
      <dgm:spPr/>
      <dgm:t>
        <a:bodyPr/>
        <a:lstStyle/>
        <a:p>
          <a:endParaRPr lang="es-PE"/>
        </a:p>
      </dgm:t>
    </dgm:pt>
    <dgm:pt modelId="{A78C3742-633F-4B89-BD32-0AF047E15BD7}" type="sibTrans" cxnId="{989C0E0D-5BD1-465C-8A98-35DC01DCF056}">
      <dgm:prSet/>
      <dgm:spPr/>
      <dgm:t>
        <a:bodyPr/>
        <a:lstStyle/>
        <a:p>
          <a:endParaRPr lang="es-PE"/>
        </a:p>
      </dgm:t>
    </dgm:pt>
    <dgm:pt modelId="{33F7C673-89DD-4390-BCE3-0E965085A501}" type="pres">
      <dgm:prSet presAssocID="{9DA4FD83-6D0F-40E0-B0CB-F6094002FBCB}" presName="outerComposite" presStyleCnt="0">
        <dgm:presLayoutVars>
          <dgm:chMax val="5"/>
          <dgm:dir/>
          <dgm:resizeHandles val="exact"/>
        </dgm:presLayoutVars>
      </dgm:prSet>
      <dgm:spPr/>
    </dgm:pt>
    <dgm:pt modelId="{5622CAE2-57D3-4397-91F2-0FF85F8ED104}" type="pres">
      <dgm:prSet presAssocID="{9DA4FD83-6D0F-40E0-B0CB-F6094002FBCB}" presName="dummyMaxCanvas" presStyleCnt="0">
        <dgm:presLayoutVars/>
      </dgm:prSet>
      <dgm:spPr/>
    </dgm:pt>
    <dgm:pt modelId="{803E4F7D-D0FF-42AC-9906-6EC5BF48BD13}" type="pres">
      <dgm:prSet presAssocID="{9DA4FD83-6D0F-40E0-B0CB-F6094002FBCB}" presName="FiveNodes_1" presStyleLbl="node1" presStyleIdx="0" presStyleCnt="5">
        <dgm:presLayoutVars>
          <dgm:bulletEnabled val="1"/>
        </dgm:presLayoutVars>
      </dgm:prSet>
      <dgm:spPr/>
    </dgm:pt>
    <dgm:pt modelId="{040C90D7-A024-4D14-B507-E7CCE61AD610}" type="pres">
      <dgm:prSet presAssocID="{9DA4FD83-6D0F-40E0-B0CB-F6094002FBCB}" presName="FiveNodes_2" presStyleLbl="node1" presStyleIdx="1" presStyleCnt="5">
        <dgm:presLayoutVars>
          <dgm:bulletEnabled val="1"/>
        </dgm:presLayoutVars>
      </dgm:prSet>
      <dgm:spPr/>
    </dgm:pt>
    <dgm:pt modelId="{49C9B28D-A5A8-413F-836B-031220383BB0}" type="pres">
      <dgm:prSet presAssocID="{9DA4FD83-6D0F-40E0-B0CB-F6094002FBCB}" presName="FiveNodes_3" presStyleLbl="node1" presStyleIdx="2" presStyleCnt="5">
        <dgm:presLayoutVars>
          <dgm:bulletEnabled val="1"/>
        </dgm:presLayoutVars>
      </dgm:prSet>
      <dgm:spPr/>
    </dgm:pt>
    <dgm:pt modelId="{D5D7733B-396E-4702-8F89-0A117EC3D6B8}" type="pres">
      <dgm:prSet presAssocID="{9DA4FD83-6D0F-40E0-B0CB-F6094002FBCB}" presName="FiveNodes_4" presStyleLbl="node1" presStyleIdx="3" presStyleCnt="5">
        <dgm:presLayoutVars>
          <dgm:bulletEnabled val="1"/>
        </dgm:presLayoutVars>
      </dgm:prSet>
      <dgm:spPr/>
    </dgm:pt>
    <dgm:pt modelId="{FE3B0C0B-F0C3-4320-B0E2-D34E32F76AD7}" type="pres">
      <dgm:prSet presAssocID="{9DA4FD83-6D0F-40E0-B0CB-F6094002FBCB}" presName="FiveNodes_5" presStyleLbl="node1" presStyleIdx="4" presStyleCnt="5">
        <dgm:presLayoutVars>
          <dgm:bulletEnabled val="1"/>
        </dgm:presLayoutVars>
      </dgm:prSet>
      <dgm:spPr/>
    </dgm:pt>
    <dgm:pt modelId="{8B9E2E74-F9D2-48C1-84B8-D0DBA50E896E}" type="pres">
      <dgm:prSet presAssocID="{9DA4FD83-6D0F-40E0-B0CB-F6094002FBCB}" presName="FiveConn_1-2" presStyleLbl="fgAccFollowNode1" presStyleIdx="0" presStyleCnt="4">
        <dgm:presLayoutVars>
          <dgm:bulletEnabled val="1"/>
        </dgm:presLayoutVars>
      </dgm:prSet>
      <dgm:spPr/>
    </dgm:pt>
    <dgm:pt modelId="{B2D2BF88-692D-4181-B626-6E1E32FEF60F}" type="pres">
      <dgm:prSet presAssocID="{9DA4FD83-6D0F-40E0-B0CB-F6094002FBCB}" presName="FiveConn_2-3" presStyleLbl="fgAccFollowNode1" presStyleIdx="1" presStyleCnt="4">
        <dgm:presLayoutVars>
          <dgm:bulletEnabled val="1"/>
        </dgm:presLayoutVars>
      </dgm:prSet>
      <dgm:spPr/>
    </dgm:pt>
    <dgm:pt modelId="{C2DA5CE0-7779-4CC9-A7EE-D459607D703E}" type="pres">
      <dgm:prSet presAssocID="{9DA4FD83-6D0F-40E0-B0CB-F6094002FBCB}" presName="FiveConn_3-4" presStyleLbl="fgAccFollowNode1" presStyleIdx="2" presStyleCnt="4">
        <dgm:presLayoutVars>
          <dgm:bulletEnabled val="1"/>
        </dgm:presLayoutVars>
      </dgm:prSet>
      <dgm:spPr/>
    </dgm:pt>
    <dgm:pt modelId="{02E5B71D-5171-4161-A80F-56CF27ADBB39}" type="pres">
      <dgm:prSet presAssocID="{9DA4FD83-6D0F-40E0-B0CB-F6094002FBCB}" presName="FiveConn_4-5" presStyleLbl="fgAccFollowNode1" presStyleIdx="3" presStyleCnt="4">
        <dgm:presLayoutVars>
          <dgm:bulletEnabled val="1"/>
        </dgm:presLayoutVars>
      </dgm:prSet>
      <dgm:spPr/>
    </dgm:pt>
    <dgm:pt modelId="{3B9E0FE0-267C-48A1-AC44-92C2EB87F12C}" type="pres">
      <dgm:prSet presAssocID="{9DA4FD83-6D0F-40E0-B0CB-F6094002FBCB}" presName="FiveNodes_1_text" presStyleLbl="node1" presStyleIdx="4" presStyleCnt="5">
        <dgm:presLayoutVars>
          <dgm:bulletEnabled val="1"/>
        </dgm:presLayoutVars>
      </dgm:prSet>
      <dgm:spPr/>
    </dgm:pt>
    <dgm:pt modelId="{BB725965-3BB1-4EEB-BF83-0A5B773D8937}" type="pres">
      <dgm:prSet presAssocID="{9DA4FD83-6D0F-40E0-B0CB-F6094002FBCB}" presName="FiveNodes_2_text" presStyleLbl="node1" presStyleIdx="4" presStyleCnt="5">
        <dgm:presLayoutVars>
          <dgm:bulletEnabled val="1"/>
        </dgm:presLayoutVars>
      </dgm:prSet>
      <dgm:spPr/>
    </dgm:pt>
    <dgm:pt modelId="{1DBABB50-7E68-42D0-88BA-9A0F1B694BE5}" type="pres">
      <dgm:prSet presAssocID="{9DA4FD83-6D0F-40E0-B0CB-F6094002FBCB}" presName="FiveNodes_3_text" presStyleLbl="node1" presStyleIdx="4" presStyleCnt="5">
        <dgm:presLayoutVars>
          <dgm:bulletEnabled val="1"/>
        </dgm:presLayoutVars>
      </dgm:prSet>
      <dgm:spPr/>
    </dgm:pt>
    <dgm:pt modelId="{616F056E-4AD8-4990-AA53-6CD0263470E4}" type="pres">
      <dgm:prSet presAssocID="{9DA4FD83-6D0F-40E0-B0CB-F6094002FBCB}" presName="FiveNodes_4_text" presStyleLbl="node1" presStyleIdx="4" presStyleCnt="5">
        <dgm:presLayoutVars>
          <dgm:bulletEnabled val="1"/>
        </dgm:presLayoutVars>
      </dgm:prSet>
      <dgm:spPr/>
    </dgm:pt>
    <dgm:pt modelId="{4E3100C4-E3A9-482A-9468-E389404F5BC0}" type="pres">
      <dgm:prSet presAssocID="{9DA4FD83-6D0F-40E0-B0CB-F6094002FBCB}" presName="FiveNodes_5_text" presStyleLbl="node1" presStyleIdx="4" presStyleCnt="5">
        <dgm:presLayoutVars>
          <dgm:bulletEnabled val="1"/>
        </dgm:presLayoutVars>
      </dgm:prSet>
      <dgm:spPr/>
    </dgm:pt>
  </dgm:ptLst>
  <dgm:cxnLst>
    <dgm:cxn modelId="{83578F07-54CB-40D3-97FF-32D96235067F}" type="presOf" srcId="{54707789-B8C9-4B93-B819-29E8AAE0DD6C}" destId="{D5D7733B-396E-4702-8F89-0A117EC3D6B8}" srcOrd="0" destOrd="0" presId="urn:microsoft.com/office/officeart/2005/8/layout/vProcess5"/>
    <dgm:cxn modelId="{4F7AD70C-6E7D-44EA-9ADB-4E0D9D9F96CB}" type="presOf" srcId="{8237DB1D-E582-4EE6-BF40-F9975D2D35F7}" destId="{FE3B0C0B-F0C3-4320-B0E2-D34E32F76AD7}" srcOrd="0" destOrd="0" presId="urn:microsoft.com/office/officeart/2005/8/layout/vProcess5"/>
    <dgm:cxn modelId="{989C0E0D-5BD1-465C-8A98-35DC01DCF056}" srcId="{9DA4FD83-6D0F-40E0-B0CB-F6094002FBCB}" destId="{54707789-B8C9-4B93-B819-29E8AAE0DD6C}" srcOrd="3" destOrd="0" parTransId="{C0E7C6F6-95C4-47A5-9B4C-C3B6D04D3FC4}" sibTransId="{A78C3742-633F-4B89-BD32-0AF047E15BD7}"/>
    <dgm:cxn modelId="{B8427619-269B-4EF3-8353-E68C9666EFCB}" type="presOf" srcId="{308B9317-2B57-4620-85BB-340E358A4B49}" destId="{040C90D7-A024-4D14-B507-E7CCE61AD610}" srcOrd="0" destOrd="0" presId="urn:microsoft.com/office/officeart/2005/8/layout/vProcess5"/>
    <dgm:cxn modelId="{6C248C29-DA96-4CE4-8895-58D0F9DC80B8}" srcId="{9DA4FD83-6D0F-40E0-B0CB-F6094002FBCB}" destId="{E55A8CE3-6EE6-4377-8A89-E96AD595A006}" srcOrd="0" destOrd="0" parTransId="{7B7BDD7A-1B54-4C8C-8644-5CA100632C0D}" sibTransId="{1C6D019F-6F93-4D44-AB14-3EFC4CDF24EE}"/>
    <dgm:cxn modelId="{426F773A-17EF-4780-9FB1-D0DF77C88EF9}" srcId="{9DA4FD83-6D0F-40E0-B0CB-F6094002FBCB}" destId="{FFDA5E41-821E-4792-AC26-AA1CEC94121D}" srcOrd="2" destOrd="0" parTransId="{96B61517-425B-497C-8621-808ED7683880}" sibTransId="{568FF6A6-4181-475B-92A1-261E1B15512A}"/>
    <dgm:cxn modelId="{CA767261-F16D-4D03-B2FB-C5508102A2FC}" type="presOf" srcId="{A78C3742-633F-4B89-BD32-0AF047E15BD7}" destId="{02E5B71D-5171-4161-A80F-56CF27ADBB39}" srcOrd="0" destOrd="0" presId="urn:microsoft.com/office/officeart/2005/8/layout/vProcess5"/>
    <dgm:cxn modelId="{AAFD6442-0BC9-49E2-8C88-C71DAFC94A8B}" type="presOf" srcId="{FFDA5E41-821E-4792-AC26-AA1CEC94121D}" destId="{49C9B28D-A5A8-413F-836B-031220383BB0}" srcOrd="0" destOrd="0" presId="urn:microsoft.com/office/officeart/2005/8/layout/vProcess5"/>
    <dgm:cxn modelId="{3ECC1E67-F27B-4B8E-9A23-FBA43E11E162}" type="presOf" srcId="{308B9317-2B57-4620-85BB-340E358A4B49}" destId="{BB725965-3BB1-4EEB-BF83-0A5B773D8937}" srcOrd="1" destOrd="0" presId="urn:microsoft.com/office/officeart/2005/8/layout/vProcess5"/>
    <dgm:cxn modelId="{6A47D567-D490-4260-A027-829FFA305C65}" type="presOf" srcId="{1C6D019F-6F93-4D44-AB14-3EFC4CDF24EE}" destId="{8B9E2E74-F9D2-48C1-84B8-D0DBA50E896E}" srcOrd="0" destOrd="0" presId="urn:microsoft.com/office/officeart/2005/8/layout/vProcess5"/>
    <dgm:cxn modelId="{FEC19A4D-950D-4C87-A9C3-08574EE725FC}" type="presOf" srcId="{E55A8CE3-6EE6-4377-8A89-E96AD595A006}" destId="{3B9E0FE0-267C-48A1-AC44-92C2EB87F12C}" srcOrd="1" destOrd="0" presId="urn:microsoft.com/office/officeart/2005/8/layout/vProcess5"/>
    <dgm:cxn modelId="{5BB2B553-592D-4190-B80B-ED5229630116}" type="presOf" srcId="{8237DB1D-E582-4EE6-BF40-F9975D2D35F7}" destId="{4E3100C4-E3A9-482A-9468-E389404F5BC0}" srcOrd="1" destOrd="0" presId="urn:microsoft.com/office/officeart/2005/8/layout/vProcess5"/>
    <dgm:cxn modelId="{DF71AF79-EAEE-43CF-BBD5-7498281FBBE1}" srcId="{9DA4FD83-6D0F-40E0-B0CB-F6094002FBCB}" destId="{308B9317-2B57-4620-85BB-340E358A4B49}" srcOrd="1" destOrd="0" parTransId="{434B08F0-08B3-4A40-A728-4AD9AFDB1C5C}" sibTransId="{D8184CBF-0472-478A-AD5C-B2C21D814360}"/>
    <dgm:cxn modelId="{8B1BD48D-3092-4159-BB4D-E96BA6143AF9}" type="presOf" srcId="{D8184CBF-0472-478A-AD5C-B2C21D814360}" destId="{B2D2BF88-692D-4181-B626-6E1E32FEF60F}" srcOrd="0" destOrd="0" presId="urn:microsoft.com/office/officeart/2005/8/layout/vProcess5"/>
    <dgm:cxn modelId="{F4BE5A9A-7528-4322-9E49-7CE8CA3A1219}" type="presOf" srcId="{9DA4FD83-6D0F-40E0-B0CB-F6094002FBCB}" destId="{33F7C673-89DD-4390-BCE3-0E965085A501}" srcOrd="0" destOrd="0" presId="urn:microsoft.com/office/officeart/2005/8/layout/vProcess5"/>
    <dgm:cxn modelId="{8F8648AD-1F61-473F-AFBB-4BF378FC640B}" type="presOf" srcId="{54707789-B8C9-4B93-B819-29E8AAE0DD6C}" destId="{616F056E-4AD8-4990-AA53-6CD0263470E4}" srcOrd="1" destOrd="0" presId="urn:microsoft.com/office/officeart/2005/8/layout/vProcess5"/>
    <dgm:cxn modelId="{C84C75BE-F10C-4EC0-AC8E-CCBC4E4EA1F6}" type="presOf" srcId="{E55A8CE3-6EE6-4377-8A89-E96AD595A006}" destId="{803E4F7D-D0FF-42AC-9906-6EC5BF48BD13}" srcOrd="0" destOrd="0" presId="urn:microsoft.com/office/officeart/2005/8/layout/vProcess5"/>
    <dgm:cxn modelId="{838A93C6-2542-45DA-80DF-287E670BF948}" type="presOf" srcId="{FFDA5E41-821E-4792-AC26-AA1CEC94121D}" destId="{1DBABB50-7E68-42D0-88BA-9A0F1B694BE5}" srcOrd="1" destOrd="0" presId="urn:microsoft.com/office/officeart/2005/8/layout/vProcess5"/>
    <dgm:cxn modelId="{EB19D7F4-4D07-45D8-B021-FFE719170A9E}" type="presOf" srcId="{568FF6A6-4181-475B-92A1-261E1B15512A}" destId="{C2DA5CE0-7779-4CC9-A7EE-D459607D703E}" srcOrd="0" destOrd="0" presId="urn:microsoft.com/office/officeart/2005/8/layout/vProcess5"/>
    <dgm:cxn modelId="{A20B89F8-3A79-4704-BE63-520CC2BDD026}" srcId="{9DA4FD83-6D0F-40E0-B0CB-F6094002FBCB}" destId="{8237DB1D-E582-4EE6-BF40-F9975D2D35F7}" srcOrd="4" destOrd="0" parTransId="{E14D081A-20E9-4421-877E-A07A0529ADD3}" sibTransId="{CAEFAFF0-BE95-40EF-B135-317CBD75695E}"/>
    <dgm:cxn modelId="{ABC887EB-1A2A-4111-87E2-7723B98DE479}" type="presParOf" srcId="{33F7C673-89DD-4390-BCE3-0E965085A501}" destId="{5622CAE2-57D3-4397-91F2-0FF85F8ED104}" srcOrd="0" destOrd="0" presId="urn:microsoft.com/office/officeart/2005/8/layout/vProcess5"/>
    <dgm:cxn modelId="{2B1A349D-7AB0-4602-BDDA-C064A0FAD555}" type="presParOf" srcId="{33F7C673-89DD-4390-BCE3-0E965085A501}" destId="{803E4F7D-D0FF-42AC-9906-6EC5BF48BD13}" srcOrd="1" destOrd="0" presId="urn:microsoft.com/office/officeart/2005/8/layout/vProcess5"/>
    <dgm:cxn modelId="{A059C686-98C7-4F09-A7F9-EDC5098C1CD0}" type="presParOf" srcId="{33F7C673-89DD-4390-BCE3-0E965085A501}" destId="{040C90D7-A024-4D14-B507-E7CCE61AD610}" srcOrd="2" destOrd="0" presId="urn:microsoft.com/office/officeart/2005/8/layout/vProcess5"/>
    <dgm:cxn modelId="{826EE6DA-149B-4246-BAC4-7E8F24BE017D}" type="presParOf" srcId="{33F7C673-89DD-4390-BCE3-0E965085A501}" destId="{49C9B28D-A5A8-413F-836B-031220383BB0}" srcOrd="3" destOrd="0" presId="urn:microsoft.com/office/officeart/2005/8/layout/vProcess5"/>
    <dgm:cxn modelId="{0AB1B467-F6CD-45EB-A061-805B3ABFE341}" type="presParOf" srcId="{33F7C673-89DD-4390-BCE3-0E965085A501}" destId="{D5D7733B-396E-4702-8F89-0A117EC3D6B8}" srcOrd="4" destOrd="0" presId="urn:microsoft.com/office/officeart/2005/8/layout/vProcess5"/>
    <dgm:cxn modelId="{63FA102E-36A6-4A87-A4B8-98709414B92F}" type="presParOf" srcId="{33F7C673-89DD-4390-BCE3-0E965085A501}" destId="{FE3B0C0B-F0C3-4320-B0E2-D34E32F76AD7}" srcOrd="5" destOrd="0" presId="urn:microsoft.com/office/officeart/2005/8/layout/vProcess5"/>
    <dgm:cxn modelId="{E59B03B7-4AD3-42B9-AB46-87CB7ECC278C}" type="presParOf" srcId="{33F7C673-89DD-4390-BCE3-0E965085A501}" destId="{8B9E2E74-F9D2-48C1-84B8-D0DBA50E896E}" srcOrd="6" destOrd="0" presId="urn:microsoft.com/office/officeart/2005/8/layout/vProcess5"/>
    <dgm:cxn modelId="{4DF1B2B1-F413-4645-B5BF-BCC047C9571E}" type="presParOf" srcId="{33F7C673-89DD-4390-BCE3-0E965085A501}" destId="{B2D2BF88-692D-4181-B626-6E1E32FEF60F}" srcOrd="7" destOrd="0" presId="urn:microsoft.com/office/officeart/2005/8/layout/vProcess5"/>
    <dgm:cxn modelId="{DD80B6EB-D24B-4988-8411-2912FCF41DBB}" type="presParOf" srcId="{33F7C673-89DD-4390-BCE3-0E965085A501}" destId="{C2DA5CE0-7779-4CC9-A7EE-D459607D703E}" srcOrd="8" destOrd="0" presId="urn:microsoft.com/office/officeart/2005/8/layout/vProcess5"/>
    <dgm:cxn modelId="{AF4044C5-EC1F-4369-B1BD-84E038C267C6}" type="presParOf" srcId="{33F7C673-89DD-4390-BCE3-0E965085A501}" destId="{02E5B71D-5171-4161-A80F-56CF27ADBB39}" srcOrd="9" destOrd="0" presId="urn:microsoft.com/office/officeart/2005/8/layout/vProcess5"/>
    <dgm:cxn modelId="{664F300C-3222-4699-8003-6BF6A369592F}" type="presParOf" srcId="{33F7C673-89DD-4390-BCE3-0E965085A501}" destId="{3B9E0FE0-267C-48A1-AC44-92C2EB87F12C}" srcOrd="10" destOrd="0" presId="urn:microsoft.com/office/officeart/2005/8/layout/vProcess5"/>
    <dgm:cxn modelId="{4CAC333F-F144-4D6C-B35E-9522FEBE0B82}" type="presParOf" srcId="{33F7C673-89DD-4390-BCE3-0E965085A501}" destId="{BB725965-3BB1-4EEB-BF83-0A5B773D8937}" srcOrd="11" destOrd="0" presId="urn:microsoft.com/office/officeart/2005/8/layout/vProcess5"/>
    <dgm:cxn modelId="{91F7230C-0CFA-42A6-B806-ABCE219D0493}" type="presParOf" srcId="{33F7C673-89DD-4390-BCE3-0E965085A501}" destId="{1DBABB50-7E68-42D0-88BA-9A0F1B694BE5}" srcOrd="12" destOrd="0" presId="urn:microsoft.com/office/officeart/2005/8/layout/vProcess5"/>
    <dgm:cxn modelId="{C32B0B51-1189-45AB-9411-B68AF144B39D}" type="presParOf" srcId="{33F7C673-89DD-4390-BCE3-0E965085A501}" destId="{616F056E-4AD8-4990-AA53-6CD0263470E4}" srcOrd="13" destOrd="0" presId="urn:microsoft.com/office/officeart/2005/8/layout/vProcess5"/>
    <dgm:cxn modelId="{264F84D1-834F-46F9-B7BE-6876CE88D3B2}" type="presParOf" srcId="{33F7C673-89DD-4390-BCE3-0E965085A501}" destId="{4E3100C4-E3A9-482A-9468-E389404F5BC0}"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3E4F7D-D0FF-42AC-9906-6EC5BF48BD13}">
      <dsp:nvSpPr>
        <dsp:cNvPr id="0" name=""/>
        <dsp:cNvSpPr/>
      </dsp:nvSpPr>
      <dsp:spPr>
        <a:xfrm>
          <a:off x="0" y="0"/>
          <a:ext cx="6619160" cy="698658"/>
        </a:xfrm>
        <a:prstGeom prst="roundRect">
          <a:avLst>
            <a:gd name="adj" fmla="val 10000"/>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s-MX" sz="2400" kern="1200" dirty="0"/>
            <a:t>Facilidad para obtener tarjetas</a:t>
          </a:r>
          <a:endParaRPr lang="es-PE" sz="2400" kern="1200" dirty="0"/>
        </a:p>
      </dsp:txBody>
      <dsp:txXfrm>
        <a:off x="20463" y="20463"/>
        <a:ext cx="5783510" cy="657732"/>
      </dsp:txXfrm>
    </dsp:sp>
    <dsp:sp modelId="{040C90D7-A024-4D14-B507-E7CCE61AD610}">
      <dsp:nvSpPr>
        <dsp:cNvPr id="0" name=""/>
        <dsp:cNvSpPr/>
      </dsp:nvSpPr>
      <dsp:spPr>
        <a:xfrm>
          <a:off x="494287" y="795694"/>
          <a:ext cx="6619160" cy="698658"/>
        </a:xfrm>
        <a:prstGeom prst="roundRect">
          <a:avLst>
            <a:gd name="adj" fmla="val 10000"/>
          </a:avLst>
        </a:prstGeom>
        <a:solidFill>
          <a:schemeClr val="accent3">
            <a:hueOff val="-358351"/>
            <a:satOff val="295"/>
            <a:lumOff val="-245"/>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s-MX" sz="2400" kern="1200" dirty="0"/>
            <a:t>RAZONES </a:t>
          </a:r>
          <a:endParaRPr lang="es-PE" sz="2400" kern="1200" dirty="0"/>
        </a:p>
      </dsp:txBody>
      <dsp:txXfrm>
        <a:off x="514750" y="816157"/>
        <a:ext cx="5629818" cy="657732"/>
      </dsp:txXfrm>
    </dsp:sp>
    <dsp:sp modelId="{49C9B28D-A5A8-413F-836B-031220383BB0}">
      <dsp:nvSpPr>
        <dsp:cNvPr id="0" name=""/>
        <dsp:cNvSpPr/>
      </dsp:nvSpPr>
      <dsp:spPr>
        <a:xfrm>
          <a:off x="988575" y="1591389"/>
          <a:ext cx="6619160" cy="698658"/>
        </a:xfrm>
        <a:prstGeom prst="roundRect">
          <a:avLst>
            <a:gd name="adj" fmla="val 10000"/>
          </a:avLst>
        </a:prstGeom>
        <a:solidFill>
          <a:schemeClr val="accent3">
            <a:hueOff val="-716701"/>
            <a:satOff val="590"/>
            <a:lumOff val="-491"/>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s-MX" sz="2400" kern="1200" dirty="0"/>
            <a:t>Justificadas / Decisiones irresponsables</a:t>
          </a:r>
          <a:endParaRPr lang="es-PE" sz="2400" kern="1200" dirty="0"/>
        </a:p>
      </dsp:txBody>
      <dsp:txXfrm>
        <a:off x="1009038" y="1611852"/>
        <a:ext cx="5629818" cy="657732"/>
      </dsp:txXfrm>
    </dsp:sp>
    <dsp:sp modelId="{D5D7733B-396E-4702-8F89-0A117EC3D6B8}">
      <dsp:nvSpPr>
        <dsp:cNvPr id="0" name=""/>
        <dsp:cNvSpPr/>
      </dsp:nvSpPr>
      <dsp:spPr>
        <a:xfrm>
          <a:off x="1482863" y="2387083"/>
          <a:ext cx="6619160" cy="698658"/>
        </a:xfrm>
        <a:prstGeom prst="roundRect">
          <a:avLst>
            <a:gd name="adj" fmla="val 10000"/>
          </a:avLst>
        </a:prstGeom>
        <a:solidFill>
          <a:schemeClr val="accent3">
            <a:hueOff val="-1075052"/>
            <a:satOff val="885"/>
            <a:lumOff val="-736"/>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s-MX" sz="2400" kern="1200" dirty="0"/>
            <a:t>CONSECUENCIAS</a:t>
          </a:r>
          <a:endParaRPr lang="es-PE" sz="2400" kern="1200" dirty="0"/>
        </a:p>
      </dsp:txBody>
      <dsp:txXfrm>
        <a:off x="1503326" y="2407546"/>
        <a:ext cx="5629818" cy="657732"/>
      </dsp:txXfrm>
    </dsp:sp>
    <dsp:sp modelId="{FE3B0C0B-F0C3-4320-B0E2-D34E32F76AD7}">
      <dsp:nvSpPr>
        <dsp:cNvPr id="0" name=""/>
        <dsp:cNvSpPr/>
      </dsp:nvSpPr>
      <dsp:spPr>
        <a:xfrm>
          <a:off x="1977151" y="3182778"/>
          <a:ext cx="6619160" cy="698658"/>
        </a:xfrm>
        <a:prstGeom prst="roundRect">
          <a:avLst>
            <a:gd name="adj" fmla="val 10000"/>
          </a:avLst>
        </a:prstGeom>
        <a:solidFill>
          <a:schemeClr val="accent3">
            <a:hueOff val="-1433403"/>
            <a:satOff val="1180"/>
            <a:lumOff val="-981"/>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s-MX" sz="2400" kern="1200" dirty="0"/>
            <a:t>SOBREENDEUDAMIENTO</a:t>
          </a:r>
          <a:endParaRPr lang="es-PE" sz="2400" kern="1200" dirty="0"/>
        </a:p>
      </dsp:txBody>
      <dsp:txXfrm>
        <a:off x="1997614" y="3203241"/>
        <a:ext cx="5629818" cy="657732"/>
      </dsp:txXfrm>
    </dsp:sp>
    <dsp:sp modelId="{8B9E2E74-F9D2-48C1-84B8-D0DBA50E896E}">
      <dsp:nvSpPr>
        <dsp:cNvPr id="0" name=""/>
        <dsp:cNvSpPr/>
      </dsp:nvSpPr>
      <dsp:spPr>
        <a:xfrm>
          <a:off x="6165032" y="510408"/>
          <a:ext cx="454128" cy="454128"/>
        </a:xfrm>
        <a:prstGeom prst="downArrow">
          <a:avLst>
            <a:gd name="adj1" fmla="val 55000"/>
            <a:gd name="adj2" fmla="val 45000"/>
          </a:avLst>
        </a:prstGeom>
        <a:solidFill>
          <a:schemeClr val="accent3">
            <a:tint val="40000"/>
            <a:alpha val="90000"/>
            <a:hueOff val="0"/>
            <a:satOff val="0"/>
            <a:lumOff val="0"/>
            <a:alphaOff val="0"/>
          </a:schemeClr>
        </a:solidFill>
        <a:ln w="19050" cap="rnd"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endParaRPr lang="es-PE" sz="2100" kern="1200"/>
        </a:p>
      </dsp:txBody>
      <dsp:txXfrm>
        <a:off x="6267211" y="510408"/>
        <a:ext cx="249770" cy="341731"/>
      </dsp:txXfrm>
    </dsp:sp>
    <dsp:sp modelId="{B2D2BF88-692D-4181-B626-6E1E32FEF60F}">
      <dsp:nvSpPr>
        <dsp:cNvPr id="0" name=""/>
        <dsp:cNvSpPr/>
      </dsp:nvSpPr>
      <dsp:spPr>
        <a:xfrm>
          <a:off x="6659320" y="1306103"/>
          <a:ext cx="454128" cy="454128"/>
        </a:xfrm>
        <a:prstGeom prst="downArrow">
          <a:avLst>
            <a:gd name="adj1" fmla="val 55000"/>
            <a:gd name="adj2" fmla="val 45000"/>
          </a:avLst>
        </a:prstGeom>
        <a:solidFill>
          <a:schemeClr val="accent3">
            <a:tint val="40000"/>
            <a:alpha val="90000"/>
            <a:hueOff val="-552724"/>
            <a:satOff val="383"/>
            <a:lumOff val="9"/>
            <a:alphaOff val="0"/>
          </a:schemeClr>
        </a:solidFill>
        <a:ln w="19050" cap="rnd" cmpd="sng" algn="ctr">
          <a:solidFill>
            <a:schemeClr val="accent3">
              <a:tint val="40000"/>
              <a:alpha val="90000"/>
              <a:hueOff val="-552724"/>
              <a:satOff val="383"/>
              <a:lumOff val="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endParaRPr lang="es-PE" sz="2100" kern="1200"/>
        </a:p>
      </dsp:txBody>
      <dsp:txXfrm>
        <a:off x="6761499" y="1306103"/>
        <a:ext cx="249770" cy="341731"/>
      </dsp:txXfrm>
    </dsp:sp>
    <dsp:sp modelId="{C2DA5CE0-7779-4CC9-A7EE-D459607D703E}">
      <dsp:nvSpPr>
        <dsp:cNvPr id="0" name=""/>
        <dsp:cNvSpPr/>
      </dsp:nvSpPr>
      <dsp:spPr>
        <a:xfrm>
          <a:off x="7153607" y="2090153"/>
          <a:ext cx="454128" cy="454128"/>
        </a:xfrm>
        <a:prstGeom prst="downArrow">
          <a:avLst>
            <a:gd name="adj1" fmla="val 55000"/>
            <a:gd name="adj2" fmla="val 45000"/>
          </a:avLst>
        </a:prstGeom>
        <a:solidFill>
          <a:schemeClr val="accent3">
            <a:tint val="40000"/>
            <a:alpha val="90000"/>
            <a:hueOff val="-1105448"/>
            <a:satOff val="766"/>
            <a:lumOff val="17"/>
            <a:alphaOff val="0"/>
          </a:schemeClr>
        </a:solidFill>
        <a:ln w="19050" cap="rnd" cmpd="sng" algn="ctr">
          <a:solidFill>
            <a:schemeClr val="accent3">
              <a:tint val="40000"/>
              <a:alpha val="90000"/>
              <a:hueOff val="-1105448"/>
              <a:satOff val="766"/>
              <a:lumOff val="1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endParaRPr lang="es-PE" sz="2100" kern="1200"/>
        </a:p>
      </dsp:txBody>
      <dsp:txXfrm>
        <a:off x="7255786" y="2090153"/>
        <a:ext cx="249770" cy="341731"/>
      </dsp:txXfrm>
    </dsp:sp>
    <dsp:sp modelId="{02E5B71D-5171-4161-A80F-56CF27ADBB39}">
      <dsp:nvSpPr>
        <dsp:cNvPr id="0" name=""/>
        <dsp:cNvSpPr/>
      </dsp:nvSpPr>
      <dsp:spPr>
        <a:xfrm>
          <a:off x="7647895" y="2893611"/>
          <a:ext cx="454128" cy="454128"/>
        </a:xfrm>
        <a:prstGeom prst="downArrow">
          <a:avLst>
            <a:gd name="adj1" fmla="val 55000"/>
            <a:gd name="adj2" fmla="val 45000"/>
          </a:avLst>
        </a:prstGeom>
        <a:solidFill>
          <a:schemeClr val="accent3">
            <a:tint val="40000"/>
            <a:alpha val="90000"/>
            <a:hueOff val="-1658172"/>
            <a:satOff val="1149"/>
            <a:lumOff val="26"/>
            <a:alphaOff val="0"/>
          </a:schemeClr>
        </a:solidFill>
        <a:ln w="19050" cap="rnd" cmpd="sng" algn="ctr">
          <a:solidFill>
            <a:schemeClr val="accent3">
              <a:tint val="40000"/>
              <a:alpha val="90000"/>
              <a:hueOff val="-1658172"/>
              <a:satOff val="1149"/>
              <a:lumOff val="2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endParaRPr lang="es-PE" sz="2100" kern="1200"/>
        </a:p>
      </dsp:txBody>
      <dsp:txXfrm>
        <a:off x="7750074" y="2893611"/>
        <a:ext cx="249770" cy="341731"/>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304FC4C7-6B35-4369-9416-7A7C0257062E}" type="datetimeFigureOut">
              <a:rPr lang="es-PE" smtClean="0"/>
              <a:t>11/12/2025</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91DAB029-F077-4890-9A51-C61A84C80F26}" type="slidenum">
              <a:rPr lang="es-PE" smtClean="0"/>
              <a:t>‹Nº›</a:t>
            </a:fld>
            <a:endParaRPr lang="es-PE"/>
          </a:p>
        </p:txBody>
      </p:sp>
    </p:spTree>
    <p:extLst>
      <p:ext uri="{BB962C8B-B14F-4D97-AF65-F5344CB8AC3E}">
        <p14:creationId xmlns:p14="http://schemas.microsoft.com/office/powerpoint/2010/main" val="9208055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04FC4C7-6B35-4369-9416-7A7C0257062E}" type="datetimeFigureOut">
              <a:rPr lang="es-PE" smtClean="0"/>
              <a:t>11/12/2025</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91DAB029-F077-4890-9A51-C61A84C80F26}" type="slidenum">
              <a:rPr lang="es-PE" smtClean="0"/>
              <a:t>‹Nº›</a:t>
            </a:fld>
            <a:endParaRPr lang="es-PE"/>
          </a:p>
        </p:txBody>
      </p:sp>
    </p:spTree>
    <p:extLst>
      <p:ext uri="{BB962C8B-B14F-4D97-AF65-F5344CB8AC3E}">
        <p14:creationId xmlns:p14="http://schemas.microsoft.com/office/powerpoint/2010/main" val="2818153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04FC4C7-6B35-4369-9416-7A7C0257062E}" type="datetimeFigureOut">
              <a:rPr lang="es-PE" smtClean="0"/>
              <a:t>11/12/2025</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91DAB029-F077-4890-9A51-C61A84C80F26}" type="slidenum">
              <a:rPr lang="es-PE" smtClean="0"/>
              <a:t>‹Nº›</a:t>
            </a:fld>
            <a:endParaRPr lang="es-PE"/>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2497725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04FC4C7-6B35-4369-9416-7A7C0257062E}" type="datetimeFigureOut">
              <a:rPr lang="es-PE" smtClean="0"/>
              <a:t>11/12/2025</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91DAB029-F077-4890-9A51-C61A84C80F26}" type="slidenum">
              <a:rPr lang="es-PE" smtClean="0"/>
              <a:t>‹Nº›</a:t>
            </a:fld>
            <a:endParaRPr lang="es-PE"/>
          </a:p>
        </p:txBody>
      </p:sp>
    </p:spTree>
    <p:extLst>
      <p:ext uri="{BB962C8B-B14F-4D97-AF65-F5344CB8AC3E}">
        <p14:creationId xmlns:p14="http://schemas.microsoft.com/office/powerpoint/2010/main" val="21769131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04FC4C7-6B35-4369-9416-7A7C0257062E}" type="datetimeFigureOut">
              <a:rPr lang="es-PE" smtClean="0"/>
              <a:t>11/12/2025</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91DAB029-F077-4890-9A51-C61A84C80F26}" type="slidenum">
              <a:rPr lang="es-PE" smtClean="0"/>
              <a:t>‹Nº›</a:t>
            </a:fld>
            <a:endParaRPr lang="es-P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896480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04FC4C7-6B35-4369-9416-7A7C0257062E}" type="datetimeFigureOut">
              <a:rPr lang="es-PE" smtClean="0"/>
              <a:t>11/12/2025</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91DAB029-F077-4890-9A51-C61A84C80F26}" type="slidenum">
              <a:rPr lang="es-PE" smtClean="0"/>
              <a:t>‹Nº›</a:t>
            </a:fld>
            <a:endParaRPr lang="es-PE"/>
          </a:p>
        </p:txBody>
      </p:sp>
    </p:spTree>
    <p:extLst>
      <p:ext uri="{BB962C8B-B14F-4D97-AF65-F5344CB8AC3E}">
        <p14:creationId xmlns:p14="http://schemas.microsoft.com/office/powerpoint/2010/main" val="25196346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04FC4C7-6B35-4369-9416-7A7C0257062E}" type="datetimeFigureOut">
              <a:rPr lang="es-PE" smtClean="0"/>
              <a:t>11/12/2025</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91DAB029-F077-4890-9A51-C61A84C80F26}" type="slidenum">
              <a:rPr lang="es-PE" smtClean="0"/>
              <a:t>‹Nº›</a:t>
            </a:fld>
            <a:endParaRPr lang="es-PE"/>
          </a:p>
        </p:txBody>
      </p:sp>
    </p:spTree>
    <p:extLst>
      <p:ext uri="{BB962C8B-B14F-4D97-AF65-F5344CB8AC3E}">
        <p14:creationId xmlns:p14="http://schemas.microsoft.com/office/powerpoint/2010/main" val="41730447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04FC4C7-6B35-4369-9416-7A7C0257062E}" type="datetimeFigureOut">
              <a:rPr lang="es-PE" smtClean="0"/>
              <a:t>11/12/2025</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91DAB029-F077-4890-9A51-C61A84C80F26}" type="slidenum">
              <a:rPr lang="es-PE" smtClean="0"/>
              <a:t>‹Nº›</a:t>
            </a:fld>
            <a:endParaRPr lang="es-PE"/>
          </a:p>
        </p:txBody>
      </p:sp>
    </p:spTree>
    <p:extLst>
      <p:ext uri="{BB962C8B-B14F-4D97-AF65-F5344CB8AC3E}">
        <p14:creationId xmlns:p14="http://schemas.microsoft.com/office/powerpoint/2010/main" val="362158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04FC4C7-6B35-4369-9416-7A7C0257062E}" type="datetimeFigureOut">
              <a:rPr lang="es-PE" smtClean="0"/>
              <a:t>11/12/2025</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91DAB029-F077-4890-9A51-C61A84C80F26}" type="slidenum">
              <a:rPr lang="es-PE" smtClean="0"/>
              <a:t>‹Nº›</a:t>
            </a:fld>
            <a:endParaRPr lang="es-PE"/>
          </a:p>
        </p:txBody>
      </p:sp>
    </p:spTree>
    <p:extLst>
      <p:ext uri="{BB962C8B-B14F-4D97-AF65-F5344CB8AC3E}">
        <p14:creationId xmlns:p14="http://schemas.microsoft.com/office/powerpoint/2010/main" val="2839658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04FC4C7-6B35-4369-9416-7A7C0257062E}" type="datetimeFigureOut">
              <a:rPr lang="es-PE" smtClean="0"/>
              <a:t>11/12/2025</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91DAB029-F077-4890-9A51-C61A84C80F26}" type="slidenum">
              <a:rPr lang="es-PE" smtClean="0"/>
              <a:t>‹Nº›</a:t>
            </a:fld>
            <a:endParaRPr lang="es-PE"/>
          </a:p>
        </p:txBody>
      </p:sp>
    </p:spTree>
    <p:extLst>
      <p:ext uri="{BB962C8B-B14F-4D97-AF65-F5344CB8AC3E}">
        <p14:creationId xmlns:p14="http://schemas.microsoft.com/office/powerpoint/2010/main" val="745674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304FC4C7-6B35-4369-9416-7A7C0257062E}" type="datetimeFigureOut">
              <a:rPr lang="es-PE" smtClean="0"/>
              <a:t>11/12/2025</a:t>
            </a:fld>
            <a:endParaRPr lang="es-PE"/>
          </a:p>
        </p:txBody>
      </p:sp>
      <p:sp>
        <p:nvSpPr>
          <p:cNvPr id="6" name="Footer Placeholder 5"/>
          <p:cNvSpPr>
            <a:spLocks noGrp="1"/>
          </p:cNvSpPr>
          <p:nvPr>
            <p:ph type="ftr" sz="quarter" idx="11"/>
          </p:nvPr>
        </p:nvSpPr>
        <p:spPr/>
        <p:txBody>
          <a:bodyPr/>
          <a:lstStyle/>
          <a:p>
            <a:endParaRPr lang="es-PE"/>
          </a:p>
        </p:txBody>
      </p:sp>
      <p:sp>
        <p:nvSpPr>
          <p:cNvPr id="7" name="Slide Number Placeholder 6"/>
          <p:cNvSpPr>
            <a:spLocks noGrp="1"/>
          </p:cNvSpPr>
          <p:nvPr>
            <p:ph type="sldNum" sz="quarter" idx="12"/>
          </p:nvPr>
        </p:nvSpPr>
        <p:spPr/>
        <p:txBody>
          <a:bodyPr/>
          <a:lstStyle/>
          <a:p>
            <a:fld id="{91DAB029-F077-4890-9A51-C61A84C80F26}" type="slidenum">
              <a:rPr lang="es-PE" smtClean="0"/>
              <a:t>‹Nº›</a:t>
            </a:fld>
            <a:endParaRPr lang="es-PE"/>
          </a:p>
        </p:txBody>
      </p:sp>
    </p:spTree>
    <p:extLst>
      <p:ext uri="{BB962C8B-B14F-4D97-AF65-F5344CB8AC3E}">
        <p14:creationId xmlns:p14="http://schemas.microsoft.com/office/powerpoint/2010/main" val="495916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304FC4C7-6B35-4369-9416-7A7C0257062E}" type="datetimeFigureOut">
              <a:rPr lang="es-PE" smtClean="0"/>
              <a:t>11/12/2025</a:t>
            </a:fld>
            <a:endParaRPr lang="es-PE"/>
          </a:p>
        </p:txBody>
      </p:sp>
      <p:sp>
        <p:nvSpPr>
          <p:cNvPr id="8" name="Footer Placeholder 7"/>
          <p:cNvSpPr>
            <a:spLocks noGrp="1"/>
          </p:cNvSpPr>
          <p:nvPr>
            <p:ph type="ftr" sz="quarter" idx="11"/>
          </p:nvPr>
        </p:nvSpPr>
        <p:spPr/>
        <p:txBody>
          <a:bodyPr/>
          <a:lstStyle/>
          <a:p>
            <a:endParaRPr lang="es-PE"/>
          </a:p>
        </p:txBody>
      </p:sp>
      <p:sp>
        <p:nvSpPr>
          <p:cNvPr id="9" name="Slide Number Placeholder 8"/>
          <p:cNvSpPr>
            <a:spLocks noGrp="1"/>
          </p:cNvSpPr>
          <p:nvPr>
            <p:ph type="sldNum" sz="quarter" idx="12"/>
          </p:nvPr>
        </p:nvSpPr>
        <p:spPr/>
        <p:txBody>
          <a:bodyPr/>
          <a:lstStyle/>
          <a:p>
            <a:fld id="{91DAB029-F077-4890-9A51-C61A84C80F26}" type="slidenum">
              <a:rPr lang="es-PE" smtClean="0"/>
              <a:t>‹Nº›</a:t>
            </a:fld>
            <a:endParaRPr lang="es-PE"/>
          </a:p>
        </p:txBody>
      </p:sp>
    </p:spTree>
    <p:extLst>
      <p:ext uri="{BB962C8B-B14F-4D97-AF65-F5344CB8AC3E}">
        <p14:creationId xmlns:p14="http://schemas.microsoft.com/office/powerpoint/2010/main" val="1585389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304FC4C7-6B35-4369-9416-7A7C0257062E}" type="datetimeFigureOut">
              <a:rPr lang="es-PE" smtClean="0"/>
              <a:t>11/12/2025</a:t>
            </a:fld>
            <a:endParaRPr lang="es-PE"/>
          </a:p>
        </p:txBody>
      </p:sp>
      <p:sp>
        <p:nvSpPr>
          <p:cNvPr id="4" name="Footer Placeholder 3"/>
          <p:cNvSpPr>
            <a:spLocks noGrp="1"/>
          </p:cNvSpPr>
          <p:nvPr>
            <p:ph type="ftr" sz="quarter" idx="11"/>
          </p:nvPr>
        </p:nvSpPr>
        <p:spPr/>
        <p:txBody>
          <a:bodyPr/>
          <a:lstStyle/>
          <a:p>
            <a:endParaRPr lang="es-PE"/>
          </a:p>
        </p:txBody>
      </p:sp>
      <p:sp>
        <p:nvSpPr>
          <p:cNvPr id="5" name="Slide Number Placeholder 4"/>
          <p:cNvSpPr>
            <a:spLocks noGrp="1"/>
          </p:cNvSpPr>
          <p:nvPr>
            <p:ph type="sldNum" sz="quarter" idx="12"/>
          </p:nvPr>
        </p:nvSpPr>
        <p:spPr/>
        <p:txBody>
          <a:bodyPr/>
          <a:lstStyle/>
          <a:p>
            <a:fld id="{91DAB029-F077-4890-9A51-C61A84C80F26}" type="slidenum">
              <a:rPr lang="es-PE" smtClean="0"/>
              <a:t>‹Nº›</a:t>
            </a:fld>
            <a:endParaRPr lang="es-PE"/>
          </a:p>
        </p:txBody>
      </p:sp>
    </p:spTree>
    <p:extLst>
      <p:ext uri="{BB962C8B-B14F-4D97-AF65-F5344CB8AC3E}">
        <p14:creationId xmlns:p14="http://schemas.microsoft.com/office/powerpoint/2010/main" val="4078526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4FC4C7-6B35-4369-9416-7A7C0257062E}" type="datetimeFigureOut">
              <a:rPr lang="es-PE" smtClean="0"/>
              <a:t>11/12/2025</a:t>
            </a:fld>
            <a:endParaRPr lang="es-PE"/>
          </a:p>
        </p:txBody>
      </p:sp>
      <p:sp>
        <p:nvSpPr>
          <p:cNvPr id="3" name="Footer Placeholder 2"/>
          <p:cNvSpPr>
            <a:spLocks noGrp="1"/>
          </p:cNvSpPr>
          <p:nvPr>
            <p:ph type="ftr" sz="quarter" idx="11"/>
          </p:nvPr>
        </p:nvSpPr>
        <p:spPr/>
        <p:txBody>
          <a:bodyPr/>
          <a:lstStyle/>
          <a:p>
            <a:endParaRPr lang="es-PE"/>
          </a:p>
        </p:txBody>
      </p:sp>
      <p:sp>
        <p:nvSpPr>
          <p:cNvPr id="4" name="Slide Number Placeholder 3"/>
          <p:cNvSpPr>
            <a:spLocks noGrp="1"/>
          </p:cNvSpPr>
          <p:nvPr>
            <p:ph type="sldNum" sz="quarter" idx="12"/>
          </p:nvPr>
        </p:nvSpPr>
        <p:spPr/>
        <p:txBody>
          <a:bodyPr/>
          <a:lstStyle/>
          <a:p>
            <a:fld id="{91DAB029-F077-4890-9A51-C61A84C80F26}" type="slidenum">
              <a:rPr lang="es-PE" smtClean="0"/>
              <a:t>‹Nº›</a:t>
            </a:fld>
            <a:endParaRPr lang="es-PE"/>
          </a:p>
        </p:txBody>
      </p:sp>
    </p:spTree>
    <p:extLst>
      <p:ext uri="{BB962C8B-B14F-4D97-AF65-F5344CB8AC3E}">
        <p14:creationId xmlns:p14="http://schemas.microsoft.com/office/powerpoint/2010/main" val="3850940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304FC4C7-6B35-4369-9416-7A7C0257062E}" type="datetimeFigureOut">
              <a:rPr lang="es-PE" smtClean="0"/>
              <a:t>11/12/2025</a:t>
            </a:fld>
            <a:endParaRPr lang="es-PE"/>
          </a:p>
        </p:txBody>
      </p:sp>
      <p:sp>
        <p:nvSpPr>
          <p:cNvPr id="6" name="Footer Placeholder 5"/>
          <p:cNvSpPr>
            <a:spLocks noGrp="1"/>
          </p:cNvSpPr>
          <p:nvPr>
            <p:ph type="ftr" sz="quarter" idx="11"/>
          </p:nvPr>
        </p:nvSpPr>
        <p:spPr/>
        <p:txBody>
          <a:bodyPr/>
          <a:lstStyle/>
          <a:p>
            <a:endParaRPr lang="es-PE"/>
          </a:p>
        </p:txBody>
      </p:sp>
      <p:sp>
        <p:nvSpPr>
          <p:cNvPr id="7" name="Slide Number Placeholder 6"/>
          <p:cNvSpPr>
            <a:spLocks noGrp="1"/>
          </p:cNvSpPr>
          <p:nvPr>
            <p:ph type="sldNum" sz="quarter" idx="12"/>
          </p:nvPr>
        </p:nvSpPr>
        <p:spPr/>
        <p:txBody>
          <a:bodyPr/>
          <a:lstStyle/>
          <a:p>
            <a:fld id="{91DAB029-F077-4890-9A51-C61A84C80F26}" type="slidenum">
              <a:rPr lang="es-PE" smtClean="0"/>
              <a:t>‹Nº›</a:t>
            </a:fld>
            <a:endParaRPr lang="es-PE"/>
          </a:p>
        </p:txBody>
      </p:sp>
    </p:spTree>
    <p:extLst>
      <p:ext uri="{BB962C8B-B14F-4D97-AF65-F5344CB8AC3E}">
        <p14:creationId xmlns:p14="http://schemas.microsoft.com/office/powerpoint/2010/main" val="977090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304FC4C7-6B35-4369-9416-7A7C0257062E}" type="datetimeFigureOut">
              <a:rPr lang="es-PE" smtClean="0"/>
              <a:t>11/12/2025</a:t>
            </a:fld>
            <a:endParaRPr lang="es-PE"/>
          </a:p>
        </p:txBody>
      </p:sp>
      <p:sp>
        <p:nvSpPr>
          <p:cNvPr id="6" name="Footer Placeholder 5"/>
          <p:cNvSpPr>
            <a:spLocks noGrp="1"/>
          </p:cNvSpPr>
          <p:nvPr>
            <p:ph type="ftr" sz="quarter" idx="11"/>
          </p:nvPr>
        </p:nvSpPr>
        <p:spPr/>
        <p:txBody>
          <a:bodyPr/>
          <a:lstStyle/>
          <a:p>
            <a:endParaRPr lang="es-PE"/>
          </a:p>
        </p:txBody>
      </p:sp>
      <p:sp>
        <p:nvSpPr>
          <p:cNvPr id="7" name="Slide Number Placeholder 6"/>
          <p:cNvSpPr>
            <a:spLocks noGrp="1"/>
          </p:cNvSpPr>
          <p:nvPr>
            <p:ph type="sldNum" sz="quarter" idx="12"/>
          </p:nvPr>
        </p:nvSpPr>
        <p:spPr/>
        <p:txBody>
          <a:bodyPr/>
          <a:lstStyle/>
          <a:p>
            <a:fld id="{91DAB029-F077-4890-9A51-C61A84C80F26}" type="slidenum">
              <a:rPr lang="es-PE" smtClean="0"/>
              <a:t>‹Nº›</a:t>
            </a:fld>
            <a:endParaRPr lang="es-PE"/>
          </a:p>
        </p:txBody>
      </p:sp>
    </p:spTree>
    <p:extLst>
      <p:ext uri="{BB962C8B-B14F-4D97-AF65-F5344CB8AC3E}">
        <p14:creationId xmlns:p14="http://schemas.microsoft.com/office/powerpoint/2010/main" val="3477733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04FC4C7-6B35-4369-9416-7A7C0257062E}" type="datetimeFigureOut">
              <a:rPr lang="es-PE" smtClean="0"/>
              <a:t>11/12/2025</a:t>
            </a:fld>
            <a:endParaRPr lang="es-P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P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1DAB029-F077-4890-9A51-C61A84C80F26}" type="slidenum">
              <a:rPr lang="es-PE" smtClean="0"/>
              <a:t>‹Nº›</a:t>
            </a:fld>
            <a:endParaRPr lang="es-PE"/>
          </a:p>
        </p:txBody>
      </p:sp>
    </p:spTree>
    <p:extLst>
      <p:ext uri="{BB962C8B-B14F-4D97-AF65-F5344CB8AC3E}">
        <p14:creationId xmlns:p14="http://schemas.microsoft.com/office/powerpoint/2010/main" val="41435784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6C4A270-6390-1148-B760-48461C78354B}"/>
              </a:ext>
            </a:extLst>
          </p:cNvPr>
          <p:cNvSpPr>
            <a:spLocks noGrp="1"/>
          </p:cNvSpPr>
          <p:nvPr>
            <p:ph type="ctrTitle"/>
          </p:nvPr>
        </p:nvSpPr>
        <p:spPr/>
        <p:txBody>
          <a:bodyPr>
            <a:normAutofit fontScale="90000"/>
          </a:bodyPr>
          <a:lstStyle/>
          <a:p>
            <a:r>
              <a:rPr lang="es-MX" dirty="0"/>
              <a:t>APRENDEMOS DE LAS FORMAS DE ENDEUDAMIENTO </a:t>
            </a:r>
            <a:endParaRPr lang="es-PE" dirty="0"/>
          </a:p>
        </p:txBody>
      </p:sp>
      <p:sp>
        <p:nvSpPr>
          <p:cNvPr id="3" name="Subtítulo 2">
            <a:extLst>
              <a:ext uri="{FF2B5EF4-FFF2-40B4-BE49-F238E27FC236}">
                <a16:creationId xmlns:a16="http://schemas.microsoft.com/office/drawing/2014/main" id="{8B7EFDD7-3E54-F5BB-362A-29E83B6A1994}"/>
              </a:ext>
            </a:extLst>
          </p:cNvPr>
          <p:cNvSpPr>
            <a:spLocks noGrp="1"/>
          </p:cNvSpPr>
          <p:nvPr>
            <p:ph type="subTitle" idx="1"/>
          </p:nvPr>
        </p:nvSpPr>
        <p:spPr/>
        <p:txBody>
          <a:bodyPr/>
          <a:lstStyle/>
          <a:p>
            <a:r>
              <a:rPr lang="es-MX" dirty="0"/>
              <a:t>S. Santiago Rojas Flores</a:t>
            </a:r>
            <a:endParaRPr lang="es-PE" dirty="0"/>
          </a:p>
        </p:txBody>
      </p:sp>
    </p:spTree>
    <p:extLst>
      <p:ext uri="{BB962C8B-B14F-4D97-AF65-F5344CB8AC3E}">
        <p14:creationId xmlns:p14="http://schemas.microsoft.com/office/powerpoint/2010/main" val="28599126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4D96D7-691A-6775-7DA2-1D05913D908A}"/>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6281D4E5-3C66-7C7E-9FA5-83E27AFDB356}"/>
              </a:ext>
            </a:extLst>
          </p:cNvPr>
          <p:cNvSpPr>
            <a:spLocks noGrp="1"/>
          </p:cNvSpPr>
          <p:nvPr>
            <p:ph type="title"/>
          </p:nvPr>
        </p:nvSpPr>
        <p:spPr/>
        <p:txBody>
          <a:bodyPr>
            <a:normAutofit/>
          </a:bodyPr>
          <a:lstStyle/>
          <a:p>
            <a:r>
              <a:rPr lang="es-MX" sz="6000" dirty="0"/>
              <a:t>4A</a:t>
            </a:r>
            <a:endParaRPr lang="es-PE" sz="6000" dirty="0"/>
          </a:p>
        </p:txBody>
      </p:sp>
      <p:sp>
        <p:nvSpPr>
          <p:cNvPr id="3" name="Marcador de contenido 2">
            <a:extLst>
              <a:ext uri="{FF2B5EF4-FFF2-40B4-BE49-F238E27FC236}">
                <a16:creationId xmlns:a16="http://schemas.microsoft.com/office/drawing/2014/main" id="{FA13A4F7-0448-A719-3792-6AAE0D3AA513}"/>
              </a:ext>
            </a:extLst>
          </p:cNvPr>
          <p:cNvSpPr>
            <a:spLocks noGrp="1"/>
          </p:cNvSpPr>
          <p:nvPr>
            <p:ph idx="1"/>
          </p:nvPr>
        </p:nvSpPr>
        <p:spPr>
          <a:xfrm>
            <a:off x="677334" y="1867626"/>
            <a:ext cx="9130054" cy="4515419"/>
          </a:xfrm>
        </p:spPr>
        <p:txBody>
          <a:bodyPr>
            <a:normAutofit/>
          </a:bodyPr>
          <a:lstStyle/>
          <a:p>
            <a:r>
              <a:rPr lang="es-MX" sz="3200" dirty="0">
                <a:solidFill>
                  <a:schemeClr val="tx1"/>
                </a:solidFill>
              </a:rPr>
              <a:t>GRUPO 1: Indira, </a:t>
            </a:r>
            <a:r>
              <a:rPr lang="es-MX" sz="3200" dirty="0" err="1">
                <a:solidFill>
                  <a:schemeClr val="tx1"/>
                </a:solidFill>
              </a:rPr>
              <a:t>Lexia</a:t>
            </a:r>
            <a:r>
              <a:rPr lang="es-MX" sz="3200" dirty="0">
                <a:solidFill>
                  <a:schemeClr val="tx1"/>
                </a:solidFill>
              </a:rPr>
              <a:t> y Sayuri</a:t>
            </a:r>
          </a:p>
          <a:p>
            <a:r>
              <a:rPr lang="es-MX" sz="3200" dirty="0">
                <a:solidFill>
                  <a:schemeClr val="tx1"/>
                </a:solidFill>
              </a:rPr>
              <a:t>GRUPO 2: Fernanda, </a:t>
            </a:r>
            <a:r>
              <a:rPr lang="es-MX" sz="3200" dirty="0" err="1">
                <a:solidFill>
                  <a:schemeClr val="tx1"/>
                </a:solidFill>
              </a:rPr>
              <a:t>Ashlie</a:t>
            </a:r>
            <a:r>
              <a:rPr lang="es-MX" sz="3200" dirty="0">
                <a:solidFill>
                  <a:schemeClr val="tx1"/>
                </a:solidFill>
              </a:rPr>
              <a:t> y Sandra</a:t>
            </a:r>
          </a:p>
          <a:p>
            <a:r>
              <a:rPr lang="es-MX" sz="3200" dirty="0">
                <a:solidFill>
                  <a:schemeClr val="tx1"/>
                </a:solidFill>
              </a:rPr>
              <a:t>GRUPO 3: Victoria, Alessandra y Ángel G. </a:t>
            </a:r>
          </a:p>
          <a:p>
            <a:r>
              <a:rPr lang="es-MX" sz="3200" dirty="0">
                <a:solidFill>
                  <a:schemeClr val="tx1"/>
                </a:solidFill>
              </a:rPr>
              <a:t>GRUPO 4: Cielo, Valeria y </a:t>
            </a:r>
            <a:r>
              <a:rPr lang="es-MX" sz="3200" dirty="0" err="1">
                <a:solidFill>
                  <a:schemeClr val="tx1"/>
                </a:solidFill>
              </a:rPr>
              <a:t>Rances</a:t>
            </a:r>
            <a:endParaRPr lang="es-MX" sz="3200" dirty="0">
              <a:solidFill>
                <a:schemeClr val="tx1"/>
              </a:solidFill>
            </a:endParaRPr>
          </a:p>
          <a:p>
            <a:r>
              <a:rPr lang="es-MX" sz="3200" dirty="0">
                <a:solidFill>
                  <a:schemeClr val="tx1"/>
                </a:solidFill>
              </a:rPr>
              <a:t>GRUPO 5: Maricielo, </a:t>
            </a:r>
            <a:r>
              <a:rPr lang="es-MX" sz="3200" dirty="0" err="1">
                <a:solidFill>
                  <a:schemeClr val="tx1"/>
                </a:solidFill>
              </a:rPr>
              <a:t>Yashiro</a:t>
            </a:r>
            <a:r>
              <a:rPr lang="es-MX" sz="3200" dirty="0">
                <a:solidFill>
                  <a:schemeClr val="tx1"/>
                </a:solidFill>
              </a:rPr>
              <a:t> y Andy</a:t>
            </a:r>
          </a:p>
          <a:p>
            <a:r>
              <a:rPr lang="es-MX" sz="3200" dirty="0">
                <a:solidFill>
                  <a:schemeClr val="tx1"/>
                </a:solidFill>
              </a:rPr>
              <a:t>GRUPO 6:Dylan, Ximena y Ángel C.</a:t>
            </a:r>
          </a:p>
          <a:p>
            <a:r>
              <a:rPr lang="es-MX" sz="3200" dirty="0">
                <a:solidFill>
                  <a:schemeClr val="tx1"/>
                </a:solidFill>
              </a:rPr>
              <a:t>GRUPO 7: </a:t>
            </a:r>
            <a:r>
              <a:rPr lang="es-MX" sz="3200" dirty="0" err="1">
                <a:solidFill>
                  <a:schemeClr val="tx1"/>
                </a:solidFill>
              </a:rPr>
              <a:t>Jhonatan</a:t>
            </a:r>
            <a:r>
              <a:rPr lang="es-MX" sz="3200" dirty="0">
                <a:solidFill>
                  <a:schemeClr val="tx1"/>
                </a:solidFill>
              </a:rPr>
              <a:t>, Fabricio y Christopher</a:t>
            </a:r>
          </a:p>
          <a:p>
            <a:endParaRPr lang="es-PE" sz="3200" dirty="0">
              <a:solidFill>
                <a:schemeClr val="tx1"/>
              </a:solidFill>
            </a:endParaRPr>
          </a:p>
        </p:txBody>
      </p:sp>
    </p:spTree>
    <p:extLst>
      <p:ext uri="{BB962C8B-B14F-4D97-AF65-F5344CB8AC3E}">
        <p14:creationId xmlns:p14="http://schemas.microsoft.com/office/powerpoint/2010/main" val="3106374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5FD09F-29E8-03A5-DC5F-F15CCC67DDE7}"/>
              </a:ext>
            </a:extLst>
          </p:cNvPr>
          <p:cNvSpPr>
            <a:spLocks noGrp="1"/>
          </p:cNvSpPr>
          <p:nvPr>
            <p:ph type="title"/>
          </p:nvPr>
        </p:nvSpPr>
        <p:spPr/>
        <p:txBody>
          <a:bodyPr>
            <a:normAutofit/>
          </a:bodyPr>
          <a:lstStyle/>
          <a:p>
            <a:r>
              <a:rPr lang="es-MX" sz="6000" dirty="0"/>
              <a:t>4B</a:t>
            </a:r>
            <a:endParaRPr lang="es-PE" sz="6000" dirty="0"/>
          </a:p>
        </p:txBody>
      </p:sp>
      <p:sp>
        <p:nvSpPr>
          <p:cNvPr id="3" name="Marcador de contenido 2">
            <a:extLst>
              <a:ext uri="{FF2B5EF4-FFF2-40B4-BE49-F238E27FC236}">
                <a16:creationId xmlns:a16="http://schemas.microsoft.com/office/drawing/2014/main" id="{8BCB8347-5978-65DD-5696-16E7F5F3C9CB}"/>
              </a:ext>
            </a:extLst>
          </p:cNvPr>
          <p:cNvSpPr>
            <a:spLocks noGrp="1"/>
          </p:cNvSpPr>
          <p:nvPr>
            <p:ph idx="1"/>
          </p:nvPr>
        </p:nvSpPr>
        <p:spPr>
          <a:xfrm>
            <a:off x="677333" y="1669003"/>
            <a:ext cx="10331325" cy="4372360"/>
          </a:xfrm>
        </p:spPr>
        <p:txBody>
          <a:bodyPr>
            <a:normAutofit/>
          </a:bodyPr>
          <a:lstStyle/>
          <a:p>
            <a:r>
              <a:rPr lang="es-MX" sz="3200" dirty="0">
                <a:solidFill>
                  <a:schemeClr val="tx1"/>
                </a:solidFill>
              </a:rPr>
              <a:t>GRUPO 1: Gianella, </a:t>
            </a:r>
            <a:r>
              <a:rPr lang="es-MX" sz="3200" dirty="0" err="1">
                <a:solidFill>
                  <a:schemeClr val="tx1"/>
                </a:solidFill>
              </a:rPr>
              <a:t>Yarely</a:t>
            </a:r>
            <a:r>
              <a:rPr lang="es-MX" sz="3200" dirty="0">
                <a:solidFill>
                  <a:schemeClr val="tx1"/>
                </a:solidFill>
              </a:rPr>
              <a:t>, </a:t>
            </a:r>
            <a:r>
              <a:rPr lang="es-MX" sz="3200" dirty="0" err="1">
                <a:solidFill>
                  <a:schemeClr val="tx1"/>
                </a:solidFill>
              </a:rPr>
              <a:t>Jahaira</a:t>
            </a:r>
            <a:endParaRPr lang="es-MX" sz="3200" dirty="0">
              <a:solidFill>
                <a:schemeClr val="tx1"/>
              </a:solidFill>
            </a:endParaRPr>
          </a:p>
          <a:p>
            <a:r>
              <a:rPr lang="es-MX" sz="3200" dirty="0">
                <a:solidFill>
                  <a:schemeClr val="tx1"/>
                </a:solidFill>
              </a:rPr>
              <a:t>GRUPO 2: </a:t>
            </a:r>
            <a:r>
              <a:rPr lang="es-MX" sz="3200" dirty="0" err="1">
                <a:solidFill>
                  <a:schemeClr val="tx1"/>
                </a:solidFill>
              </a:rPr>
              <a:t>Mariafe</a:t>
            </a:r>
            <a:r>
              <a:rPr lang="es-MX" sz="3200" dirty="0">
                <a:solidFill>
                  <a:schemeClr val="tx1"/>
                </a:solidFill>
              </a:rPr>
              <a:t>, Rocío, </a:t>
            </a:r>
            <a:r>
              <a:rPr lang="es-MX" sz="3200" dirty="0" err="1">
                <a:solidFill>
                  <a:schemeClr val="tx1"/>
                </a:solidFill>
              </a:rPr>
              <a:t>Analia</a:t>
            </a:r>
            <a:endParaRPr lang="es-MX" sz="3200" dirty="0">
              <a:solidFill>
                <a:schemeClr val="tx1"/>
              </a:solidFill>
            </a:endParaRPr>
          </a:p>
          <a:p>
            <a:r>
              <a:rPr lang="es-MX" sz="3200" dirty="0">
                <a:solidFill>
                  <a:schemeClr val="tx1"/>
                </a:solidFill>
              </a:rPr>
              <a:t>GRUPO 3: </a:t>
            </a:r>
            <a:r>
              <a:rPr lang="es-MX" sz="3200" dirty="0" err="1">
                <a:solidFill>
                  <a:schemeClr val="tx1"/>
                </a:solidFill>
              </a:rPr>
              <a:t>Nicolás,</a:t>
            </a:r>
            <a:r>
              <a:rPr lang="es-MX" sz="3200" err="1">
                <a:solidFill>
                  <a:schemeClr val="tx1"/>
                </a:solidFill>
              </a:rPr>
              <a:t>Teresa</a:t>
            </a:r>
            <a:r>
              <a:rPr lang="es-MX" sz="3200">
                <a:solidFill>
                  <a:schemeClr val="tx1"/>
                </a:solidFill>
              </a:rPr>
              <a:t>,</a:t>
            </a:r>
            <a:r>
              <a:rPr lang="es-MX" sz="3200">
                <a:solidFill>
                  <a:srgbClr val="FF0000"/>
                </a:solidFill>
              </a:rPr>
              <a:t>Danna</a:t>
            </a:r>
            <a:endParaRPr lang="es-MX" sz="3200" dirty="0">
              <a:solidFill>
                <a:schemeClr val="tx1"/>
              </a:solidFill>
            </a:endParaRPr>
          </a:p>
          <a:p>
            <a:r>
              <a:rPr lang="es-MX" sz="3200" dirty="0">
                <a:solidFill>
                  <a:schemeClr val="tx1"/>
                </a:solidFill>
              </a:rPr>
              <a:t>GRUPO 4: Danitza, Manuel, Joel</a:t>
            </a:r>
          </a:p>
          <a:p>
            <a:r>
              <a:rPr lang="es-MX" sz="3200" dirty="0">
                <a:solidFill>
                  <a:schemeClr val="tx1"/>
                </a:solidFill>
              </a:rPr>
              <a:t>GRUPO 5: Eduardo, </a:t>
            </a:r>
            <a:r>
              <a:rPr lang="es-MX" sz="3200" dirty="0" err="1">
                <a:solidFill>
                  <a:srgbClr val="FF0000"/>
                </a:solidFill>
              </a:rPr>
              <a:t>Cristóbal</a:t>
            </a:r>
            <a:r>
              <a:rPr lang="es-MX" sz="3200" dirty="0" err="1">
                <a:solidFill>
                  <a:schemeClr val="tx1"/>
                </a:solidFill>
              </a:rPr>
              <a:t>,Dylan</a:t>
            </a:r>
            <a:endParaRPr lang="es-MX" sz="3200" dirty="0">
              <a:solidFill>
                <a:schemeClr val="tx1"/>
              </a:solidFill>
            </a:endParaRPr>
          </a:p>
          <a:p>
            <a:r>
              <a:rPr lang="es-MX" sz="3200" dirty="0">
                <a:solidFill>
                  <a:schemeClr val="tx1"/>
                </a:solidFill>
              </a:rPr>
              <a:t>GRUPO 6: Angely, </a:t>
            </a:r>
            <a:r>
              <a:rPr lang="es-MX" sz="3200" dirty="0" err="1">
                <a:solidFill>
                  <a:schemeClr val="tx1"/>
                </a:solidFill>
              </a:rPr>
              <a:t>Nataly</a:t>
            </a:r>
            <a:r>
              <a:rPr lang="es-MX" sz="3200" dirty="0">
                <a:solidFill>
                  <a:schemeClr val="tx1"/>
                </a:solidFill>
              </a:rPr>
              <a:t>, Dominick, Lucero</a:t>
            </a:r>
          </a:p>
        </p:txBody>
      </p:sp>
    </p:spTree>
    <p:extLst>
      <p:ext uri="{BB962C8B-B14F-4D97-AF65-F5344CB8AC3E}">
        <p14:creationId xmlns:p14="http://schemas.microsoft.com/office/powerpoint/2010/main" val="37633457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DD94DD8-AEF6-DEC9-15E3-45177C4FC92A}"/>
              </a:ext>
            </a:extLst>
          </p:cNvPr>
          <p:cNvSpPr>
            <a:spLocks noGrp="1"/>
          </p:cNvSpPr>
          <p:nvPr>
            <p:ph type="title"/>
          </p:nvPr>
        </p:nvSpPr>
        <p:spPr/>
        <p:txBody>
          <a:bodyPr/>
          <a:lstStyle/>
          <a:p>
            <a:r>
              <a:rPr lang="es-MX" dirty="0"/>
              <a:t>Morosidad</a:t>
            </a:r>
            <a:endParaRPr lang="es-PE" dirty="0"/>
          </a:p>
        </p:txBody>
      </p:sp>
      <p:sp>
        <p:nvSpPr>
          <p:cNvPr id="3" name="Marcador de contenido 2">
            <a:extLst>
              <a:ext uri="{FF2B5EF4-FFF2-40B4-BE49-F238E27FC236}">
                <a16:creationId xmlns:a16="http://schemas.microsoft.com/office/drawing/2014/main" id="{EA7C637E-36A5-97AF-B1D0-5B4A559B0249}"/>
              </a:ext>
            </a:extLst>
          </p:cNvPr>
          <p:cNvSpPr>
            <a:spLocks noGrp="1"/>
          </p:cNvSpPr>
          <p:nvPr>
            <p:ph idx="1"/>
          </p:nvPr>
        </p:nvSpPr>
        <p:spPr>
          <a:xfrm>
            <a:off x="677334" y="2160590"/>
            <a:ext cx="8596668" cy="770870"/>
          </a:xfrm>
        </p:spPr>
        <p:txBody>
          <a:bodyPr/>
          <a:lstStyle/>
          <a:p>
            <a:r>
              <a:rPr lang="es-MX" dirty="0">
                <a:solidFill>
                  <a:schemeClr val="tx1"/>
                </a:solidFill>
              </a:rPr>
              <a:t>Se da cuando alguien no paga a tiempo sus deudas. Al suceder esto, las instituciones empiezan a dudar de su integridad.</a:t>
            </a:r>
            <a:endParaRPr lang="es-PE" dirty="0">
              <a:solidFill>
                <a:schemeClr val="tx1"/>
              </a:solidFill>
            </a:endParaRPr>
          </a:p>
        </p:txBody>
      </p:sp>
      <p:pic>
        <p:nvPicPr>
          <p:cNvPr id="4" name="Imagen 3">
            <a:extLst>
              <a:ext uri="{FF2B5EF4-FFF2-40B4-BE49-F238E27FC236}">
                <a16:creationId xmlns:a16="http://schemas.microsoft.com/office/drawing/2014/main" id="{E6ED6473-40B6-8929-20AC-33FEDB21480C}"/>
              </a:ext>
            </a:extLst>
          </p:cNvPr>
          <p:cNvPicPr>
            <a:picLocks noChangeAspect="1"/>
          </p:cNvPicPr>
          <p:nvPr/>
        </p:nvPicPr>
        <p:blipFill>
          <a:blip r:embed="rId2"/>
          <a:stretch>
            <a:fillRect/>
          </a:stretch>
        </p:blipFill>
        <p:spPr>
          <a:xfrm>
            <a:off x="1954562" y="3006538"/>
            <a:ext cx="6042212" cy="3398744"/>
          </a:xfrm>
          <a:prstGeom prst="rect">
            <a:avLst/>
          </a:prstGeom>
        </p:spPr>
      </p:pic>
    </p:spTree>
    <p:extLst>
      <p:ext uri="{BB962C8B-B14F-4D97-AF65-F5344CB8AC3E}">
        <p14:creationId xmlns:p14="http://schemas.microsoft.com/office/powerpoint/2010/main" val="29034459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F2A3AF-9D23-4946-9118-F936511726F7}"/>
              </a:ext>
            </a:extLst>
          </p:cNvPr>
          <p:cNvSpPr>
            <a:spLocks noGrp="1"/>
          </p:cNvSpPr>
          <p:nvPr>
            <p:ph type="title"/>
          </p:nvPr>
        </p:nvSpPr>
        <p:spPr/>
        <p:txBody>
          <a:bodyPr/>
          <a:lstStyle/>
          <a:p>
            <a:r>
              <a:rPr lang="es-PE" dirty="0"/>
              <a:t>Morosidad</a:t>
            </a:r>
          </a:p>
        </p:txBody>
      </p:sp>
      <p:sp>
        <p:nvSpPr>
          <p:cNvPr id="3" name="Marcador de contenido 2">
            <a:extLst>
              <a:ext uri="{FF2B5EF4-FFF2-40B4-BE49-F238E27FC236}">
                <a16:creationId xmlns:a16="http://schemas.microsoft.com/office/drawing/2014/main" id="{2A8AA080-9464-EB42-49DC-933CECFAB301}"/>
              </a:ext>
            </a:extLst>
          </p:cNvPr>
          <p:cNvSpPr>
            <a:spLocks noGrp="1"/>
          </p:cNvSpPr>
          <p:nvPr>
            <p:ph idx="1"/>
          </p:nvPr>
        </p:nvSpPr>
        <p:spPr/>
        <p:txBody>
          <a:bodyPr>
            <a:normAutofit/>
          </a:bodyPr>
          <a:lstStyle/>
          <a:p>
            <a:r>
              <a:rPr lang="es-MX" sz="2800" dirty="0">
                <a:solidFill>
                  <a:schemeClr val="tx1"/>
                </a:solidFill>
              </a:rPr>
              <a:t>Un prestatario moroso es alguien que no paga a tiempo su deuda. Es alguien que ha incumplido una promesa por lo que las personas e instituciones empiezan a dudar de su integridad.</a:t>
            </a:r>
            <a:endParaRPr lang="es-PE" sz="2800" dirty="0">
              <a:solidFill>
                <a:schemeClr val="tx1"/>
              </a:solidFill>
            </a:endParaRPr>
          </a:p>
        </p:txBody>
      </p:sp>
    </p:spTree>
    <p:extLst>
      <p:ext uri="{BB962C8B-B14F-4D97-AF65-F5344CB8AC3E}">
        <p14:creationId xmlns:p14="http://schemas.microsoft.com/office/powerpoint/2010/main" val="25162487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F3DC273-1970-8A73-22CB-693E29A36978}"/>
              </a:ext>
            </a:extLst>
          </p:cNvPr>
          <p:cNvSpPr>
            <a:spLocks noGrp="1"/>
          </p:cNvSpPr>
          <p:nvPr>
            <p:ph type="title"/>
          </p:nvPr>
        </p:nvSpPr>
        <p:spPr/>
        <p:txBody>
          <a:bodyPr/>
          <a:lstStyle/>
          <a:p>
            <a:r>
              <a:rPr lang="es-MX" dirty="0"/>
              <a:t>Morosidad</a:t>
            </a:r>
            <a:endParaRPr lang="es-PE" dirty="0"/>
          </a:p>
        </p:txBody>
      </p:sp>
      <p:graphicFrame>
        <p:nvGraphicFramePr>
          <p:cNvPr id="4" name="Marcador de contenido 3">
            <a:extLst>
              <a:ext uri="{FF2B5EF4-FFF2-40B4-BE49-F238E27FC236}">
                <a16:creationId xmlns:a16="http://schemas.microsoft.com/office/drawing/2014/main" id="{15BD6968-54E1-F328-2F83-B295FA3F8B25}"/>
              </a:ext>
            </a:extLst>
          </p:cNvPr>
          <p:cNvGraphicFramePr>
            <a:graphicFrameLocks noGrp="1"/>
          </p:cNvGraphicFramePr>
          <p:nvPr>
            <p:ph idx="1"/>
            <p:extLst>
              <p:ext uri="{D42A27DB-BD31-4B8C-83A1-F6EECF244321}">
                <p14:modId xmlns:p14="http://schemas.microsoft.com/office/powerpoint/2010/main" val="3754175380"/>
              </p:ext>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ángulo 4">
            <a:extLst>
              <a:ext uri="{FF2B5EF4-FFF2-40B4-BE49-F238E27FC236}">
                <a16:creationId xmlns:a16="http://schemas.microsoft.com/office/drawing/2014/main" id="{2CB8E4C7-66DE-2C9A-0E8F-767B172A9B9D}"/>
              </a:ext>
            </a:extLst>
          </p:cNvPr>
          <p:cNvSpPr/>
          <p:nvPr/>
        </p:nvSpPr>
        <p:spPr>
          <a:xfrm>
            <a:off x="9583271" y="4921624"/>
            <a:ext cx="2268070" cy="421341"/>
          </a:xfrm>
          <a:prstGeom prst="rect">
            <a:avLst/>
          </a:prstGeom>
          <a:solidFill>
            <a:srgbClr val="C888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MX" dirty="0"/>
              <a:t>Central de riesgo</a:t>
            </a:r>
            <a:endParaRPr lang="es-PE" dirty="0"/>
          </a:p>
        </p:txBody>
      </p:sp>
      <p:sp>
        <p:nvSpPr>
          <p:cNvPr id="6" name="Rectángulo 5">
            <a:extLst>
              <a:ext uri="{FF2B5EF4-FFF2-40B4-BE49-F238E27FC236}">
                <a16:creationId xmlns:a16="http://schemas.microsoft.com/office/drawing/2014/main" id="{2A0E506D-4A26-9557-3175-784170438C14}"/>
              </a:ext>
            </a:extLst>
          </p:cNvPr>
          <p:cNvSpPr/>
          <p:nvPr/>
        </p:nvSpPr>
        <p:spPr>
          <a:xfrm>
            <a:off x="9583271" y="6167718"/>
            <a:ext cx="2268070" cy="421341"/>
          </a:xfrm>
          <a:prstGeom prst="rect">
            <a:avLst/>
          </a:prstGeom>
          <a:solidFill>
            <a:srgbClr val="C888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MX" dirty="0"/>
              <a:t>Genera desgaste</a:t>
            </a:r>
            <a:endParaRPr lang="es-PE" dirty="0"/>
          </a:p>
        </p:txBody>
      </p:sp>
      <p:sp>
        <p:nvSpPr>
          <p:cNvPr id="14" name="Flecha: a la derecha 13">
            <a:extLst>
              <a:ext uri="{FF2B5EF4-FFF2-40B4-BE49-F238E27FC236}">
                <a16:creationId xmlns:a16="http://schemas.microsoft.com/office/drawing/2014/main" id="{7762AAEC-91DA-7A93-8BA7-AC4D7D05911F}"/>
              </a:ext>
            </a:extLst>
          </p:cNvPr>
          <p:cNvSpPr/>
          <p:nvPr/>
        </p:nvSpPr>
        <p:spPr>
          <a:xfrm rot="19427099">
            <a:off x="9220839" y="5067922"/>
            <a:ext cx="468254" cy="406137"/>
          </a:xfrm>
          <a:prstGeom prst="rightArrow">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s-PE"/>
          </a:p>
        </p:txBody>
      </p:sp>
      <p:sp>
        <p:nvSpPr>
          <p:cNvPr id="15" name="Flecha: a la derecha 14">
            <a:extLst>
              <a:ext uri="{FF2B5EF4-FFF2-40B4-BE49-F238E27FC236}">
                <a16:creationId xmlns:a16="http://schemas.microsoft.com/office/drawing/2014/main" id="{E0220CA5-7ABB-A0E7-E453-27A785281B84}"/>
              </a:ext>
            </a:extLst>
          </p:cNvPr>
          <p:cNvSpPr/>
          <p:nvPr/>
        </p:nvSpPr>
        <p:spPr>
          <a:xfrm rot="2968389">
            <a:off x="9140951" y="5979273"/>
            <a:ext cx="575543" cy="427412"/>
          </a:xfrm>
          <a:prstGeom prst="rightArrow">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s-PE"/>
          </a:p>
        </p:txBody>
      </p:sp>
    </p:spTree>
    <p:extLst>
      <p:ext uri="{BB962C8B-B14F-4D97-AF65-F5344CB8AC3E}">
        <p14:creationId xmlns:p14="http://schemas.microsoft.com/office/powerpoint/2010/main" val="36504560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D196E26-7944-1BF1-CCAB-2D23C6DBA90E}"/>
              </a:ext>
            </a:extLst>
          </p:cNvPr>
          <p:cNvSpPr>
            <a:spLocks noGrp="1"/>
          </p:cNvSpPr>
          <p:nvPr>
            <p:ph type="title"/>
          </p:nvPr>
        </p:nvSpPr>
        <p:spPr/>
        <p:txBody>
          <a:bodyPr/>
          <a:lstStyle/>
          <a:p>
            <a:r>
              <a:rPr lang="es-MX" dirty="0"/>
              <a:t>IMPORTANTE</a:t>
            </a:r>
            <a:endParaRPr lang="es-PE" dirty="0"/>
          </a:p>
        </p:txBody>
      </p:sp>
      <p:sp>
        <p:nvSpPr>
          <p:cNvPr id="3" name="Marcador de contenido 2">
            <a:extLst>
              <a:ext uri="{FF2B5EF4-FFF2-40B4-BE49-F238E27FC236}">
                <a16:creationId xmlns:a16="http://schemas.microsoft.com/office/drawing/2014/main" id="{6EDD2E04-66B7-A598-FB61-E0A482191B36}"/>
              </a:ext>
            </a:extLst>
          </p:cNvPr>
          <p:cNvSpPr>
            <a:spLocks noGrp="1"/>
          </p:cNvSpPr>
          <p:nvPr>
            <p:ph idx="1"/>
          </p:nvPr>
        </p:nvSpPr>
        <p:spPr/>
        <p:txBody>
          <a:bodyPr>
            <a:normAutofit/>
          </a:bodyPr>
          <a:lstStyle/>
          <a:p>
            <a:r>
              <a:rPr lang="es-MX" sz="2400" dirty="0">
                <a:solidFill>
                  <a:schemeClr val="tx1"/>
                </a:solidFill>
              </a:rPr>
              <a:t>Endeudarse no es malo, siempre que sea posible pagar las cuotas. La deuda es una herramienta que con la suficiente información, responsabilidad y planificación ayuda a conseguir algunos objetivos. Las deudas se vuelven peligrosas cuando no se controlan.</a:t>
            </a:r>
            <a:endParaRPr lang="es-PE" sz="2400" dirty="0">
              <a:solidFill>
                <a:schemeClr val="tx1"/>
              </a:solidFill>
            </a:endParaRPr>
          </a:p>
        </p:txBody>
      </p:sp>
    </p:spTree>
    <p:extLst>
      <p:ext uri="{BB962C8B-B14F-4D97-AF65-F5344CB8AC3E}">
        <p14:creationId xmlns:p14="http://schemas.microsoft.com/office/powerpoint/2010/main" val="33708357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723E556-AE8E-67E7-90E5-C93DF97CCC55}"/>
              </a:ext>
            </a:extLst>
          </p:cNvPr>
          <p:cNvSpPr>
            <a:spLocks noGrp="1"/>
          </p:cNvSpPr>
          <p:nvPr>
            <p:ph type="title"/>
          </p:nvPr>
        </p:nvSpPr>
        <p:spPr/>
        <p:txBody>
          <a:bodyPr/>
          <a:lstStyle/>
          <a:p>
            <a:r>
              <a:rPr lang="es-MX" dirty="0"/>
              <a:t>Recomendaciones</a:t>
            </a:r>
            <a:endParaRPr lang="es-PE" dirty="0"/>
          </a:p>
        </p:txBody>
      </p:sp>
      <p:sp>
        <p:nvSpPr>
          <p:cNvPr id="3" name="Marcador de contenido 2">
            <a:extLst>
              <a:ext uri="{FF2B5EF4-FFF2-40B4-BE49-F238E27FC236}">
                <a16:creationId xmlns:a16="http://schemas.microsoft.com/office/drawing/2014/main" id="{424AB4A3-0FCC-37EB-7AF4-25DBF234824B}"/>
              </a:ext>
            </a:extLst>
          </p:cNvPr>
          <p:cNvSpPr>
            <a:spLocks noGrp="1"/>
          </p:cNvSpPr>
          <p:nvPr>
            <p:ph idx="1"/>
          </p:nvPr>
        </p:nvSpPr>
        <p:spPr>
          <a:xfrm>
            <a:off x="677333" y="1398495"/>
            <a:ext cx="8914901" cy="4642868"/>
          </a:xfrm>
        </p:spPr>
        <p:txBody>
          <a:bodyPr>
            <a:normAutofit fontScale="92500" lnSpcReduction="10000"/>
          </a:bodyPr>
          <a:lstStyle/>
          <a:p>
            <a:pPr>
              <a:buFont typeface="+mj-lt"/>
              <a:buAutoNum type="arabicPeriod"/>
            </a:pPr>
            <a:r>
              <a:rPr lang="es-MX" dirty="0">
                <a:solidFill>
                  <a:schemeClr val="tx1"/>
                </a:solidFill>
              </a:rPr>
              <a:t>Cuando hacemos una compra al crédito, pensemos bien en cuántas cuotas pagaremos la deuda. Cuanto más largo sea el plazo, es cierto que las cuotas serán menores, pero el interés al final será más alto, que si lo cancelamos en menor tiempo.</a:t>
            </a:r>
          </a:p>
          <a:p>
            <a:pPr>
              <a:buFont typeface="+mj-lt"/>
              <a:buAutoNum type="arabicPeriod"/>
            </a:pPr>
            <a:r>
              <a:rPr lang="es-MX" dirty="0">
                <a:solidFill>
                  <a:schemeClr val="tx1"/>
                </a:solidFill>
              </a:rPr>
              <a:t>Si tiene posibilidades, vitar el pago mínimo.</a:t>
            </a:r>
          </a:p>
          <a:p>
            <a:pPr>
              <a:buFont typeface="+mj-lt"/>
              <a:buAutoNum type="arabicPeriod"/>
            </a:pPr>
            <a:r>
              <a:rPr lang="es-MX" dirty="0">
                <a:solidFill>
                  <a:schemeClr val="tx1"/>
                </a:solidFill>
              </a:rPr>
              <a:t>Comparar antes de contratar una tarjeta de crédito, no todas cuestan ni ofrecen lo mismo.</a:t>
            </a:r>
          </a:p>
          <a:p>
            <a:pPr>
              <a:buFont typeface="+mj-lt"/>
              <a:buAutoNum type="arabicPeriod"/>
            </a:pPr>
            <a:r>
              <a:rPr lang="es-MX" dirty="0">
                <a:solidFill>
                  <a:schemeClr val="tx1"/>
                </a:solidFill>
              </a:rPr>
              <a:t>Leer bien el contrato y aclare sus dudas antes de firmarlo.</a:t>
            </a:r>
          </a:p>
          <a:p>
            <a:pPr>
              <a:buFont typeface="+mj-lt"/>
              <a:buAutoNum type="arabicPeriod"/>
            </a:pPr>
            <a:r>
              <a:rPr lang="es-MX" dirty="0">
                <a:solidFill>
                  <a:schemeClr val="tx1"/>
                </a:solidFill>
              </a:rPr>
              <a:t>Tenga presente que si paga el monto adeudado en la fecha indicada evitará el cobro de recargos adicionales.</a:t>
            </a:r>
          </a:p>
          <a:p>
            <a:pPr>
              <a:buFont typeface="+mj-lt"/>
              <a:buAutoNum type="arabicPeriod"/>
            </a:pPr>
            <a:r>
              <a:rPr lang="es-MX" dirty="0">
                <a:solidFill>
                  <a:schemeClr val="tx1"/>
                </a:solidFill>
              </a:rPr>
              <a:t>Tenga presente que los retiros de efectivo con tarjeta de crédito están sujetos a tasas de interés y comisiones más caras. Solo úselos en caso de emergencias.</a:t>
            </a:r>
          </a:p>
          <a:p>
            <a:pPr>
              <a:buFont typeface="+mj-lt"/>
              <a:buAutoNum type="arabicPeriod"/>
            </a:pPr>
            <a:r>
              <a:rPr lang="es-MX" dirty="0">
                <a:solidFill>
                  <a:schemeClr val="tx1"/>
                </a:solidFill>
              </a:rPr>
              <a:t>Guardar sus recibos de consumo y compárelos, al final de cada mes, con sus estados de cuenta.</a:t>
            </a:r>
          </a:p>
          <a:p>
            <a:pPr>
              <a:buFont typeface="+mj-lt"/>
              <a:buAutoNum type="arabicPeriod"/>
            </a:pPr>
            <a:r>
              <a:rPr lang="es-MX" dirty="0">
                <a:solidFill>
                  <a:schemeClr val="tx1"/>
                </a:solidFill>
              </a:rPr>
              <a:t>No solicitar más tarjetas de crédito de aquellas que pueda administrar. Mejor es tener una sola.</a:t>
            </a:r>
          </a:p>
          <a:p>
            <a:pPr>
              <a:buFont typeface="+mj-lt"/>
              <a:buAutoNum type="arabicPeriod"/>
            </a:pPr>
            <a:endParaRPr lang="es-PE" dirty="0"/>
          </a:p>
        </p:txBody>
      </p:sp>
    </p:spTree>
    <p:extLst>
      <p:ext uri="{BB962C8B-B14F-4D97-AF65-F5344CB8AC3E}">
        <p14:creationId xmlns:p14="http://schemas.microsoft.com/office/powerpoint/2010/main" val="1288019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3DE96BE-AAB7-8AD0-1935-8B7AD1340FDD}"/>
              </a:ext>
            </a:extLst>
          </p:cNvPr>
          <p:cNvSpPr>
            <a:spLocks noGrp="1"/>
          </p:cNvSpPr>
          <p:nvPr>
            <p:ph type="title"/>
          </p:nvPr>
        </p:nvSpPr>
        <p:spPr/>
        <p:txBody>
          <a:bodyPr>
            <a:normAutofit/>
          </a:bodyPr>
          <a:lstStyle/>
          <a:p>
            <a:r>
              <a:rPr lang="es-MX" sz="4800" dirty="0"/>
              <a:t>Deuda</a:t>
            </a:r>
            <a:endParaRPr lang="es-PE" sz="4800" dirty="0"/>
          </a:p>
        </p:txBody>
      </p:sp>
      <p:sp>
        <p:nvSpPr>
          <p:cNvPr id="3" name="Marcador de contenido 2">
            <a:extLst>
              <a:ext uri="{FF2B5EF4-FFF2-40B4-BE49-F238E27FC236}">
                <a16:creationId xmlns:a16="http://schemas.microsoft.com/office/drawing/2014/main" id="{B5827D76-F9C2-F83E-F83C-05D05D3503FE}"/>
              </a:ext>
            </a:extLst>
          </p:cNvPr>
          <p:cNvSpPr>
            <a:spLocks noGrp="1"/>
          </p:cNvSpPr>
          <p:nvPr>
            <p:ph idx="1"/>
          </p:nvPr>
        </p:nvSpPr>
        <p:spPr>
          <a:xfrm>
            <a:off x="677334" y="2160590"/>
            <a:ext cx="8596668" cy="1156352"/>
          </a:xfrm>
        </p:spPr>
        <p:txBody>
          <a:bodyPr>
            <a:normAutofit/>
          </a:bodyPr>
          <a:lstStyle/>
          <a:p>
            <a:r>
              <a:rPr lang="es-MX" sz="3200" dirty="0">
                <a:solidFill>
                  <a:schemeClr val="tx1"/>
                </a:solidFill>
              </a:rPr>
              <a:t>Obligación que tiene una persona de pagar o devolver una cosa, generalmente dinero.</a:t>
            </a:r>
            <a:endParaRPr lang="es-PE" sz="3200" dirty="0">
              <a:solidFill>
                <a:schemeClr val="tx1"/>
              </a:solidFill>
            </a:endParaRPr>
          </a:p>
        </p:txBody>
      </p:sp>
      <p:pic>
        <p:nvPicPr>
          <p:cNvPr id="4" name="Imagen 3">
            <a:extLst>
              <a:ext uri="{FF2B5EF4-FFF2-40B4-BE49-F238E27FC236}">
                <a16:creationId xmlns:a16="http://schemas.microsoft.com/office/drawing/2014/main" id="{F092AF70-2091-4B62-90FD-BE8FA474BEC8}"/>
              </a:ext>
            </a:extLst>
          </p:cNvPr>
          <p:cNvPicPr>
            <a:picLocks noChangeAspect="1"/>
          </p:cNvPicPr>
          <p:nvPr/>
        </p:nvPicPr>
        <p:blipFill>
          <a:blip r:embed="rId2"/>
          <a:stretch>
            <a:fillRect/>
          </a:stretch>
        </p:blipFill>
        <p:spPr>
          <a:xfrm>
            <a:off x="2607888" y="3202641"/>
            <a:ext cx="5972175" cy="3429000"/>
          </a:xfrm>
          <a:prstGeom prst="rect">
            <a:avLst/>
          </a:prstGeom>
        </p:spPr>
      </p:pic>
    </p:spTree>
    <p:extLst>
      <p:ext uri="{BB962C8B-B14F-4D97-AF65-F5344CB8AC3E}">
        <p14:creationId xmlns:p14="http://schemas.microsoft.com/office/powerpoint/2010/main" val="2394324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6CEB5D-C259-7B4E-6768-3DB8DC6E2008}"/>
              </a:ext>
            </a:extLst>
          </p:cNvPr>
          <p:cNvSpPr>
            <a:spLocks noGrp="1"/>
          </p:cNvSpPr>
          <p:nvPr>
            <p:ph type="title"/>
          </p:nvPr>
        </p:nvSpPr>
        <p:spPr/>
        <p:txBody>
          <a:bodyPr/>
          <a:lstStyle/>
          <a:p>
            <a:r>
              <a:rPr lang="es-MX" dirty="0"/>
              <a:t>Caso 1</a:t>
            </a:r>
            <a:endParaRPr lang="es-PE" dirty="0"/>
          </a:p>
        </p:txBody>
      </p:sp>
      <p:sp>
        <p:nvSpPr>
          <p:cNvPr id="3" name="Marcador de contenido 2">
            <a:extLst>
              <a:ext uri="{FF2B5EF4-FFF2-40B4-BE49-F238E27FC236}">
                <a16:creationId xmlns:a16="http://schemas.microsoft.com/office/drawing/2014/main" id="{0DED85A2-F956-920C-7C96-A99D8BB168C6}"/>
              </a:ext>
            </a:extLst>
          </p:cNvPr>
          <p:cNvSpPr>
            <a:spLocks noGrp="1"/>
          </p:cNvSpPr>
          <p:nvPr>
            <p:ph idx="1"/>
          </p:nvPr>
        </p:nvSpPr>
        <p:spPr/>
        <p:txBody>
          <a:bodyPr/>
          <a:lstStyle/>
          <a:p>
            <a:r>
              <a:rPr lang="es-MX" dirty="0">
                <a:solidFill>
                  <a:schemeClr val="tx1"/>
                </a:solidFill>
              </a:rPr>
              <a:t>La familia percibe un ingreso de S/. 5000 soles mensuales, al mes gasta 1000 soles en alimentos, 500 soles en servicios para el hogar. La familia, además, tiene un crédito hipotecario, por el cual deben pagar cuotas de 2000 soles mensuales por 20 años. Uno de los hijos de esta familia tendrá un viaje de promoción que está presupuestado en 2000 soles. </a:t>
            </a:r>
          </a:p>
          <a:p>
            <a:r>
              <a:rPr lang="es-MX" dirty="0">
                <a:solidFill>
                  <a:schemeClr val="tx1"/>
                </a:solidFill>
              </a:rPr>
              <a:t>DESENLACE DEL CASO 1: Finalmente el hijo realiza su viaje de promoción y se logra pagar absolutamente todas las deudas.</a:t>
            </a:r>
          </a:p>
          <a:p>
            <a:r>
              <a:rPr lang="es-MX" dirty="0">
                <a:solidFill>
                  <a:schemeClr val="tx1"/>
                </a:solidFill>
              </a:rPr>
              <a:t>La familia, ¿cómo debe pagar el viaje de promoción: directamente o en cuotas? ¿Por qué?</a:t>
            </a:r>
          </a:p>
        </p:txBody>
      </p:sp>
    </p:spTree>
    <p:extLst>
      <p:ext uri="{BB962C8B-B14F-4D97-AF65-F5344CB8AC3E}">
        <p14:creationId xmlns:p14="http://schemas.microsoft.com/office/powerpoint/2010/main" val="3762217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B80B74-E4E8-9D58-405F-E546F51B9939}"/>
              </a:ext>
            </a:extLst>
          </p:cNvPr>
          <p:cNvSpPr>
            <a:spLocks noGrp="1"/>
          </p:cNvSpPr>
          <p:nvPr>
            <p:ph type="title"/>
          </p:nvPr>
        </p:nvSpPr>
        <p:spPr/>
        <p:txBody>
          <a:bodyPr/>
          <a:lstStyle/>
          <a:p>
            <a:r>
              <a:rPr lang="es-MX" dirty="0"/>
              <a:t>Caso 2</a:t>
            </a:r>
            <a:endParaRPr lang="es-PE" dirty="0"/>
          </a:p>
        </p:txBody>
      </p:sp>
      <p:sp>
        <p:nvSpPr>
          <p:cNvPr id="3" name="Marcador de contenido 2">
            <a:extLst>
              <a:ext uri="{FF2B5EF4-FFF2-40B4-BE49-F238E27FC236}">
                <a16:creationId xmlns:a16="http://schemas.microsoft.com/office/drawing/2014/main" id="{DCCD37FD-C4D7-2397-BD5C-74C88CEF882C}"/>
              </a:ext>
            </a:extLst>
          </p:cNvPr>
          <p:cNvSpPr>
            <a:spLocks noGrp="1"/>
          </p:cNvSpPr>
          <p:nvPr>
            <p:ph idx="1"/>
          </p:nvPr>
        </p:nvSpPr>
        <p:spPr/>
        <p:txBody>
          <a:bodyPr>
            <a:normAutofit/>
          </a:bodyPr>
          <a:lstStyle/>
          <a:p>
            <a:r>
              <a:rPr lang="es-MX" dirty="0">
                <a:solidFill>
                  <a:schemeClr val="tx1"/>
                </a:solidFill>
              </a:rPr>
              <a:t>Tres miembros de esta familia tiene tarjetas de créditos, uno usa su tarjeta, pero paga todos sus consumos cada noche, el segundo solo usa la tarjeta en situaciones especiales, y no la vuelve a usar hasta que haya terminado de pagar todas sus deudas, el tercer miembro usa su tarjeta de crédito constantemente para ir al cine, para comprar alimentos, para pagar servicios, etc. </a:t>
            </a:r>
          </a:p>
          <a:p>
            <a:r>
              <a:rPr lang="es-MX" dirty="0">
                <a:solidFill>
                  <a:schemeClr val="tx1"/>
                </a:solidFill>
              </a:rPr>
              <a:t>DESENLACE DEL CASO 2: El tercer miembro no sabe y no entiende porque no puede terminar de pagar su tarjeta. Todo su sueldo es para pagar su tarjeta, pero está siempre tiene deudas. Finalmente lo reportan a INFOCORP y su familia le pide que bloquee sus tarjetas.</a:t>
            </a:r>
          </a:p>
          <a:p>
            <a:r>
              <a:rPr lang="es-MX" dirty="0">
                <a:solidFill>
                  <a:schemeClr val="tx1"/>
                </a:solidFill>
              </a:rPr>
              <a:t>¿Cómo debe cambiar sus uso de la tarjeta de crédito? ¿Qué debe hacer? ¿Por qué?</a:t>
            </a:r>
          </a:p>
        </p:txBody>
      </p:sp>
    </p:spTree>
    <p:extLst>
      <p:ext uri="{BB962C8B-B14F-4D97-AF65-F5344CB8AC3E}">
        <p14:creationId xmlns:p14="http://schemas.microsoft.com/office/powerpoint/2010/main" val="690649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B9EB6A-4605-5D0B-6FCD-44D2445A8644}"/>
              </a:ext>
            </a:extLst>
          </p:cNvPr>
          <p:cNvSpPr>
            <a:spLocks noGrp="1"/>
          </p:cNvSpPr>
          <p:nvPr>
            <p:ph type="title"/>
          </p:nvPr>
        </p:nvSpPr>
        <p:spPr/>
        <p:txBody>
          <a:bodyPr/>
          <a:lstStyle/>
          <a:p>
            <a:r>
              <a:rPr lang="es-MX" dirty="0"/>
              <a:t>Caso 3</a:t>
            </a:r>
            <a:endParaRPr lang="es-PE" dirty="0"/>
          </a:p>
        </p:txBody>
      </p:sp>
      <p:sp>
        <p:nvSpPr>
          <p:cNvPr id="3" name="Marcador de contenido 2">
            <a:extLst>
              <a:ext uri="{FF2B5EF4-FFF2-40B4-BE49-F238E27FC236}">
                <a16:creationId xmlns:a16="http://schemas.microsoft.com/office/drawing/2014/main" id="{D8E6B73C-DE19-8DD4-49CF-9F90940557AA}"/>
              </a:ext>
            </a:extLst>
          </p:cNvPr>
          <p:cNvSpPr>
            <a:spLocks noGrp="1"/>
          </p:cNvSpPr>
          <p:nvPr>
            <p:ph idx="1"/>
          </p:nvPr>
        </p:nvSpPr>
        <p:spPr/>
        <p:txBody>
          <a:bodyPr/>
          <a:lstStyle/>
          <a:p>
            <a:r>
              <a:rPr lang="es-MX" dirty="0">
                <a:solidFill>
                  <a:schemeClr val="tx1"/>
                </a:solidFill>
              </a:rPr>
              <a:t>Esta familia tiene un ingreso mensual de 3500 soles, en alimentos y servicios gastan mensualmente 1500 soles, además, tienen un crédito hipotecario por el cual solo tienen que pagar 900 soles mensuales. Además, la familia está pensando en comprarse un auto, en su evaluación le dicen que tendría que pagar 1100 soles mensuales durante 10 años. Esta familia siempre realiza paseos por vacaciones, si deciden comprar el auto, tendrían que renunciar a los viajes. </a:t>
            </a:r>
          </a:p>
          <a:p>
            <a:r>
              <a:rPr lang="es-MX" dirty="0">
                <a:solidFill>
                  <a:schemeClr val="tx1"/>
                </a:solidFill>
              </a:rPr>
              <a:t>DESENLACE DEL CASO 3: La familia decide comprar el auto.</a:t>
            </a:r>
          </a:p>
          <a:p>
            <a:r>
              <a:rPr lang="es-MX" dirty="0">
                <a:solidFill>
                  <a:schemeClr val="tx1"/>
                </a:solidFill>
              </a:rPr>
              <a:t>¿Creen que la decisión de la familia es correcta? ¿por qué?</a:t>
            </a:r>
          </a:p>
        </p:txBody>
      </p:sp>
    </p:spTree>
    <p:extLst>
      <p:ext uri="{BB962C8B-B14F-4D97-AF65-F5344CB8AC3E}">
        <p14:creationId xmlns:p14="http://schemas.microsoft.com/office/powerpoint/2010/main" val="859369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85AFA7-8FA2-D185-626D-871DC849FBDD}"/>
              </a:ext>
            </a:extLst>
          </p:cNvPr>
          <p:cNvSpPr>
            <a:spLocks noGrp="1"/>
          </p:cNvSpPr>
          <p:nvPr>
            <p:ph type="title"/>
          </p:nvPr>
        </p:nvSpPr>
        <p:spPr/>
        <p:txBody>
          <a:bodyPr/>
          <a:lstStyle/>
          <a:p>
            <a:r>
              <a:rPr lang="es-MX" dirty="0"/>
              <a:t>Caso 4</a:t>
            </a:r>
            <a:endParaRPr lang="es-PE" dirty="0"/>
          </a:p>
        </p:txBody>
      </p:sp>
      <p:sp>
        <p:nvSpPr>
          <p:cNvPr id="3" name="Marcador de contenido 2">
            <a:extLst>
              <a:ext uri="{FF2B5EF4-FFF2-40B4-BE49-F238E27FC236}">
                <a16:creationId xmlns:a16="http://schemas.microsoft.com/office/drawing/2014/main" id="{02512E00-E243-D472-2C95-B3DF8F6A01AF}"/>
              </a:ext>
            </a:extLst>
          </p:cNvPr>
          <p:cNvSpPr>
            <a:spLocks noGrp="1"/>
          </p:cNvSpPr>
          <p:nvPr>
            <p:ph idx="1"/>
          </p:nvPr>
        </p:nvSpPr>
        <p:spPr/>
        <p:txBody>
          <a:bodyPr/>
          <a:lstStyle/>
          <a:p>
            <a:r>
              <a:rPr lang="es-MX" dirty="0">
                <a:solidFill>
                  <a:schemeClr val="tx1"/>
                </a:solidFill>
              </a:rPr>
              <a:t>Esta familia tiene un ingreso mensual de 4000 soles, en servicios y alimentos gasta mensualmente 2000 soles. Mensualmente gastan alquilando su casa 500 soles. Además, ellos tienen un ahorro familiar de 60 000 soles. La casa que les gustaría comprar cuesta 150 000 soles, en el banco les dijeron que podían financiarle los 90 000 que les faltaba, siempre y cuando que la cuota que les corresponda pagar no exceda el 30% de su ingreso mensual. </a:t>
            </a:r>
          </a:p>
          <a:p>
            <a:r>
              <a:rPr lang="es-PE" sz="1800" dirty="0">
                <a:solidFill>
                  <a:schemeClr val="tx1"/>
                </a:solidFill>
                <a:effectLst/>
                <a:latin typeface="Abadi" panose="020B0604020104020204" pitchFamily="34" charset="0"/>
                <a:ea typeface="Calibri" panose="020F0502020204030204" pitchFamily="34" charset="0"/>
                <a:cs typeface="Cascadia Mono ExtraLight" panose="020B0609020000020004" pitchFamily="49" charset="0"/>
              </a:rPr>
              <a:t>DESENLACE DEL CASO 4: </a:t>
            </a:r>
            <a:r>
              <a:rPr lang="es-MX" dirty="0">
                <a:solidFill>
                  <a:schemeClr val="tx1"/>
                </a:solidFill>
              </a:rPr>
              <a:t>La cuota mensual es de 1062 soles, los cuales pagará durante 10 años. La familia decide acceder al crédito.</a:t>
            </a:r>
          </a:p>
          <a:p>
            <a:r>
              <a:rPr lang="es-MX" dirty="0">
                <a:solidFill>
                  <a:schemeClr val="tx1"/>
                </a:solidFill>
              </a:rPr>
              <a:t>¿Creen que la decisión de la familia es correcta? ¿por qué?</a:t>
            </a:r>
          </a:p>
          <a:p>
            <a:endParaRPr lang="es-PE" dirty="0"/>
          </a:p>
        </p:txBody>
      </p:sp>
    </p:spTree>
    <p:extLst>
      <p:ext uri="{BB962C8B-B14F-4D97-AF65-F5344CB8AC3E}">
        <p14:creationId xmlns:p14="http://schemas.microsoft.com/office/powerpoint/2010/main" val="4155805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661A221-F3B6-41FF-BE84-AAA9AD13854F}"/>
              </a:ext>
            </a:extLst>
          </p:cNvPr>
          <p:cNvSpPr>
            <a:spLocks noGrp="1"/>
          </p:cNvSpPr>
          <p:nvPr>
            <p:ph type="title"/>
          </p:nvPr>
        </p:nvSpPr>
        <p:spPr/>
        <p:txBody>
          <a:bodyPr/>
          <a:lstStyle/>
          <a:p>
            <a:r>
              <a:rPr lang="es-MX" dirty="0"/>
              <a:t>Caso 5</a:t>
            </a:r>
            <a:endParaRPr lang="es-PE" dirty="0"/>
          </a:p>
        </p:txBody>
      </p:sp>
      <p:sp>
        <p:nvSpPr>
          <p:cNvPr id="3" name="Marcador de contenido 2">
            <a:extLst>
              <a:ext uri="{FF2B5EF4-FFF2-40B4-BE49-F238E27FC236}">
                <a16:creationId xmlns:a16="http://schemas.microsoft.com/office/drawing/2014/main" id="{164C5A86-49A5-9104-6F04-1C392A3D7E8C}"/>
              </a:ext>
            </a:extLst>
          </p:cNvPr>
          <p:cNvSpPr>
            <a:spLocks noGrp="1"/>
          </p:cNvSpPr>
          <p:nvPr>
            <p:ph idx="1"/>
          </p:nvPr>
        </p:nvSpPr>
        <p:spPr/>
        <p:txBody>
          <a:bodyPr/>
          <a:lstStyle/>
          <a:p>
            <a:r>
              <a:rPr lang="es-MX" dirty="0">
                <a:solidFill>
                  <a:schemeClr val="tx1"/>
                </a:solidFill>
              </a:rPr>
              <a:t>La familia ha ganado unas vacaciones en un resort, este contiene 4 días y tres noches para 5 personas. El resort incluye buffet, hospedaje, espectáculos, discotecas, transporte desde el aeropuerto y todo para que la familia viva 4 días inolvidables, solo tienen que hacer su reserva y comprar los 5 boletos de avión de ida y vuelta.</a:t>
            </a:r>
          </a:p>
          <a:p>
            <a:r>
              <a:rPr lang="es-MX" dirty="0">
                <a:solidFill>
                  <a:schemeClr val="tx1"/>
                </a:solidFill>
              </a:rPr>
              <a:t>DESENLACE DEL CASO 5: La familia decide ir al viaje. 50% de los pasajes, los puede financiar. El otro 50% los pagará uno de los miembros con su tarjeta de crédito y lo pondrá en cuotas.</a:t>
            </a:r>
          </a:p>
          <a:p>
            <a:r>
              <a:rPr lang="es-MX" dirty="0">
                <a:solidFill>
                  <a:schemeClr val="tx1"/>
                </a:solidFill>
              </a:rPr>
              <a:t>¿Creen que la decisión de la familia es correcta? ¿por qué?</a:t>
            </a:r>
          </a:p>
          <a:p>
            <a:endParaRPr lang="es-PE" dirty="0"/>
          </a:p>
        </p:txBody>
      </p:sp>
    </p:spTree>
    <p:extLst>
      <p:ext uri="{BB962C8B-B14F-4D97-AF65-F5344CB8AC3E}">
        <p14:creationId xmlns:p14="http://schemas.microsoft.com/office/powerpoint/2010/main" val="1189068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77D75C-47AA-47C7-A514-C1386D7B9689}"/>
              </a:ext>
            </a:extLst>
          </p:cNvPr>
          <p:cNvSpPr>
            <a:spLocks noGrp="1"/>
          </p:cNvSpPr>
          <p:nvPr>
            <p:ph type="title"/>
          </p:nvPr>
        </p:nvSpPr>
        <p:spPr/>
        <p:txBody>
          <a:bodyPr/>
          <a:lstStyle/>
          <a:p>
            <a:r>
              <a:rPr lang="es-MX" dirty="0"/>
              <a:t>Caso 6</a:t>
            </a:r>
            <a:endParaRPr lang="es-PE" dirty="0"/>
          </a:p>
        </p:txBody>
      </p:sp>
      <p:sp>
        <p:nvSpPr>
          <p:cNvPr id="3" name="Marcador de contenido 2">
            <a:extLst>
              <a:ext uri="{FF2B5EF4-FFF2-40B4-BE49-F238E27FC236}">
                <a16:creationId xmlns:a16="http://schemas.microsoft.com/office/drawing/2014/main" id="{198151F7-955A-4B4A-9C60-0DB4255043AC}"/>
              </a:ext>
            </a:extLst>
          </p:cNvPr>
          <p:cNvSpPr>
            <a:spLocks noGrp="1"/>
          </p:cNvSpPr>
          <p:nvPr>
            <p:ph idx="1"/>
          </p:nvPr>
        </p:nvSpPr>
        <p:spPr/>
        <p:txBody>
          <a:bodyPr/>
          <a:lstStyle/>
          <a:p>
            <a:r>
              <a:rPr lang="es-MX" dirty="0">
                <a:solidFill>
                  <a:schemeClr val="tx1"/>
                </a:solidFill>
              </a:rPr>
              <a:t>Juan esta estudiando ingeniería en la universidad. Para un nuevo curso, necesita una laptop rápida para poder utilizar los programas del curso en la universidad. La computadora que tiene ya es antigua y no puede llevarla a sus clases. ÉL evalúa un préstamo para poder comprar la laptop que necesita, que cree que le servirá cuando egrese de la universidad. </a:t>
            </a:r>
          </a:p>
          <a:p>
            <a:r>
              <a:rPr lang="es-MX" dirty="0">
                <a:solidFill>
                  <a:schemeClr val="tx1"/>
                </a:solidFill>
              </a:rPr>
              <a:t>DESENLACE DEL CASO 6: Juan busca un préstamo en un banco para poder comprar la laptop</a:t>
            </a:r>
          </a:p>
          <a:p>
            <a:r>
              <a:rPr lang="es-MX" dirty="0">
                <a:solidFill>
                  <a:schemeClr val="tx1"/>
                </a:solidFill>
              </a:rPr>
              <a:t>¿Creen que la decisión de Juan es correcta? ¿por qué?</a:t>
            </a:r>
          </a:p>
          <a:p>
            <a:endParaRPr lang="es-PE" dirty="0"/>
          </a:p>
        </p:txBody>
      </p:sp>
    </p:spTree>
    <p:extLst>
      <p:ext uri="{BB962C8B-B14F-4D97-AF65-F5344CB8AC3E}">
        <p14:creationId xmlns:p14="http://schemas.microsoft.com/office/powerpoint/2010/main" val="1521177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E62A3B-1C60-472D-BDC5-CE9581322E73}"/>
              </a:ext>
            </a:extLst>
          </p:cNvPr>
          <p:cNvSpPr>
            <a:spLocks noGrp="1"/>
          </p:cNvSpPr>
          <p:nvPr>
            <p:ph type="title"/>
          </p:nvPr>
        </p:nvSpPr>
        <p:spPr/>
        <p:txBody>
          <a:bodyPr/>
          <a:lstStyle/>
          <a:p>
            <a:r>
              <a:rPr lang="es-MX" dirty="0"/>
              <a:t>Caso 7</a:t>
            </a:r>
            <a:endParaRPr lang="es-PE" dirty="0"/>
          </a:p>
        </p:txBody>
      </p:sp>
      <p:sp>
        <p:nvSpPr>
          <p:cNvPr id="3" name="Marcador de contenido 2">
            <a:extLst>
              <a:ext uri="{FF2B5EF4-FFF2-40B4-BE49-F238E27FC236}">
                <a16:creationId xmlns:a16="http://schemas.microsoft.com/office/drawing/2014/main" id="{437BFCF2-A1D0-4C13-A76B-F9A89B42A38A}"/>
              </a:ext>
            </a:extLst>
          </p:cNvPr>
          <p:cNvSpPr>
            <a:spLocks noGrp="1"/>
          </p:cNvSpPr>
          <p:nvPr>
            <p:ph idx="1"/>
          </p:nvPr>
        </p:nvSpPr>
        <p:spPr/>
        <p:txBody>
          <a:bodyPr/>
          <a:lstStyle/>
          <a:p>
            <a:r>
              <a:rPr lang="es-MX" dirty="0"/>
              <a:t>La familia de Victoria ha tenido un mes de gastos poco comunes. A los problemas de salud de su papá y hermano menor, se agregó el último pago de una deuda anterior con la cuota más alta. Por ello, esta vez el dinero presupuestado no alcanza para realizar los pagos del mes, los gastos de comida y otros gastos más. </a:t>
            </a:r>
          </a:p>
          <a:p>
            <a:r>
              <a:rPr lang="es-PE" sz="1800" dirty="0">
                <a:solidFill>
                  <a:schemeClr val="tx1"/>
                </a:solidFill>
                <a:effectLst/>
                <a:latin typeface="Abadi" panose="020B0604020104020204" pitchFamily="34" charset="0"/>
                <a:ea typeface="Calibri" panose="020F0502020204030204" pitchFamily="34" charset="0"/>
                <a:cs typeface="Cascadia Mono ExtraLight" panose="020B0609020000020004" pitchFamily="49" charset="0"/>
              </a:rPr>
              <a:t>DESENLACE DEL CASO 7: Ant</a:t>
            </a:r>
            <a:r>
              <a:rPr lang="es-PE" dirty="0">
                <a:solidFill>
                  <a:schemeClr val="tx1"/>
                </a:solidFill>
                <a:latin typeface="Abadi" panose="020B0604020104020204" pitchFamily="34" charset="0"/>
                <a:ea typeface="Calibri" panose="020F0502020204030204" pitchFamily="34" charset="0"/>
                <a:cs typeface="Cascadia Mono ExtraLight" panose="020B0609020000020004" pitchFamily="49" charset="0"/>
              </a:rPr>
              <a:t>e esa situación, los padres de Victoria, para no gastar el ahorro que tienen, piensan, pagar varios gastos con sus tarjetas de crédito, para posponer esos pagos hasta el otro mes.</a:t>
            </a:r>
          </a:p>
          <a:p>
            <a:r>
              <a:rPr lang="es-MX" dirty="0">
                <a:solidFill>
                  <a:schemeClr val="tx1"/>
                </a:solidFill>
              </a:rPr>
              <a:t>¿Creen que la decisión de los padres de Victoria es correcta? ¿por qué?</a:t>
            </a:r>
          </a:p>
          <a:p>
            <a:endParaRPr lang="es-PE" dirty="0">
              <a:solidFill>
                <a:schemeClr val="tx1"/>
              </a:solidFill>
              <a:latin typeface="Abadi" panose="020B0604020104020204" pitchFamily="34" charset="0"/>
              <a:ea typeface="Calibri" panose="020F0502020204030204" pitchFamily="34" charset="0"/>
              <a:cs typeface="Cascadia Mono ExtraLight" panose="020B0609020000020004" pitchFamily="49" charset="0"/>
            </a:endParaRPr>
          </a:p>
          <a:p>
            <a:endParaRPr lang="es-PE" dirty="0"/>
          </a:p>
        </p:txBody>
      </p:sp>
    </p:spTree>
    <p:extLst>
      <p:ext uri="{BB962C8B-B14F-4D97-AF65-F5344CB8AC3E}">
        <p14:creationId xmlns:p14="http://schemas.microsoft.com/office/powerpoint/2010/main" val="805802731"/>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489</TotalTime>
  <Words>1290</Words>
  <Application>Microsoft Office PowerPoint</Application>
  <PresentationFormat>Panorámica</PresentationFormat>
  <Paragraphs>70</Paragraphs>
  <Slides>16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16</vt:i4>
      </vt:variant>
    </vt:vector>
  </HeadingPairs>
  <TitlesOfParts>
    <vt:vector size="21" baseType="lpstr">
      <vt:lpstr>Abadi</vt:lpstr>
      <vt:lpstr>Arial</vt:lpstr>
      <vt:lpstr>Trebuchet MS</vt:lpstr>
      <vt:lpstr>Wingdings 3</vt:lpstr>
      <vt:lpstr>Faceta</vt:lpstr>
      <vt:lpstr>APRENDEMOS DE LAS FORMAS DE ENDEUDAMIENTO </vt:lpstr>
      <vt:lpstr>Deuda</vt:lpstr>
      <vt:lpstr>Caso 1</vt:lpstr>
      <vt:lpstr>Caso 2</vt:lpstr>
      <vt:lpstr>Caso 3</vt:lpstr>
      <vt:lpstr>Caso 4</vt:lpstr>
      <vt:lpstr>Caso 5</vt:lpstr>
      <vt:lpstr>Caso 6</vt:lpstr>
      <vt:lpstr>Caso 7</vt:lpstr>
      <vt:lpstr>4A</vt:lpstr>
      <vt:lpstr>4B</vt:lpstr>
      <vt:lpstr>Morosidad</vt:lpstr>
      <vt:lpstr>Morosidad</vt:lpstr>
      <vt:lpstr>Morosidad</vt:lpstr>
      <vt:lpstr>IMPORTANTE</vt:lpstr>
      <vt:lpstr>Recomendaciones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APRENDEMOS DE LAS FORMAS DE ENDEUDAMIENTO </dc:title>
  <dc:creator>hdd</dc:creator>
  <cp:lastModifiedBy>hdd</cp:lastModifiedBy>
  <cp:revision>15</cp:revision>
  <dcterms:created xsi:type="dcterms:W3CDTF">2024-12-08T23:12:06Z</dcterms:created>
  <dcterms:modified xsi:type="dcterms:W3CDTF">2025-12-11T17:56:28Z</dcterms:modified>
</cp:coreProperties>
</file>