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napToGrid="0">
      <p:cViewPr varScale="1">
        <p:scale>
          <a:sx n="44" d="100"/>
          <a:sy n="44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bin"/><Relationship Id="rId2" Type="http://schemas.openxmlformats.org/officeDocument/2006/relationships/hyperlink" Target="https://www.youtube.com/shorts/zJjVHIvKBSM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in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zQgef5FA5Y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6" y="1600200"/>
            <a:ext cx="6815669" cy="1907488"/>
          </a:xfrm>
        </p:spPr>
        <p:txBody>
          <a:bodyPr/>
          <a:lstStyle/>
          <a:p>
            <a:r>
              <a:rPr lang="es-PE" sz="6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EDUCACION FINANCIERA</a:t>
            </a:r>
            <a:endParaRPr lang="en-US" sz="6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12424" y="3724833"/>
            <a:ext cx="6575612" cy="1304367"/>
          </a:xfrm>
        </p:spPr>
        <p:txBody>
          <a:bodyPr>
            <a:noAutofit/>
          </a:bodyPr>
          <a:lstStyle/>
          <a:p>
            <a:r>
              <a:rPr lang="es-PE" sz="4000" dirty="0">
                <a:solidFill>
                  <a:srgbClr val="7030A0"/>
                </a:solidFill>
                <a:latin typeface="Algerian" panose="04020705040A02060702" pitchFamily="82" charset="0"/>
              </a:rPr>
              <a:t>¿Cómo crear un hábito de ahorro?</a:t>
            </a:r>
            <a:endParaRPr lang="en-US" sz="40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3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95354" y="1736660"/>
            <a:ext cx="7809755" cy="1515533"/>
          </a:xfrm>
        </p:spPr>
        <p:txBody>
          <a:bodyPr/>
          <a:lstStyle/>
          <a:p>
            <a:r>
              <a:rPr lang="es-PE" sz="4000" dirty="0"/>
              <a:t>¿Qué son los gastos hormiga?</a:t>
            </a:r>
            <a:br>
              <a:rPr lang="es-PE" sz="4000" dirty="0"/>
            </a:br>
            <a:r>
              <a:rPr lang="en-US" sz="2800" dirty="0">
                <a:hlinkClick r:id="rId2"/>
              </a:rPr>
              <a:t>https://www.youtube.com/shorts/zJjVHIvKBSM</a:t>
            </a:r>
            <a:r>
              <a:rPr lang="en-US" sz="28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23990" y="3536574"/>
            <a:ext cx="4552479" cy="172122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991" y="3536574"/>
            <a:ext cx="4552478" cy="17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4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Mi plan personal de ahorro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PE" dirty="0"/>
              <a:t> </a:t>
            </a:r>
            <a:endParaRPr lang="en-US" dirty="0"/>
          </a:p>
        </p:txBody>
      </p:sp>
      <p:sp>
        <p:nvSpPr>
          <p:cNvPr id="10" name="Marcador de contenido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PE" dirty="0"/>
              <a:t> </a:t>
            </a:r>
            <a:r>
              <a:rPr lang="es-ES" dirty="0"/>
              <a:t>Cada estudiante trabaja individualmente, plasmando la teoría en su cuaderno:</a:t>
            </a:r>
          </a:p>
          <a:p>
            <a:r>
              <a:rPr lang="es-ES" dirty="0"/>
              <a:t>¿Qué quiero conseguir con mi ahorro? (Meta </a:t>
            </a:r>
            <a:r>
              <a:rPr lang="es-ES" b="1" dirty="0"/>
              <a:t>concreta</a:t>
            </a:r>
            <a:r>
              <a:rPr lang="es-ES" dirty="0"/>
              <a:t>)</a:t>
            </a:r>
          </a:p>
          <a:p>
            <a:r>
              <a:rPr lang="es-ES" dirty="0"/>
              <a:t>¿Cuánto dinero necesito?</a:t>
            </a:r>
          </a:p>
          <a:p>
            <a:r>
              <a:rPr lang="es-ES" dirty="0"/>
              <a:t>¿Cuánto puedo guardar cada semana? (Monto </a:t>
            </a:r>
            <a:r>
              <a:rPr lang="es-ES" b="1" dirty="0"/>
              <a:t>realista</a:t>
            </a:r>
            <a:r>
              <a:rPr lang="es-ES" dirty="0"/>
              <a:t>)</a:t>
            </a:r>
          </a:p>
          <a:p>
            <a:r>
              <a:rPr lang="es-ES" dirty="0"/>
              <a:t>¿Cuánto tiempo necesitaré?</a:t>
            </a:r>
          </a:p>
          <a:p>
            <a:r>
              <a:rPr lang="es-ES" dirty="0"/>
              <a:t>¿Qué </a:t>
            </a:r>
            <a:r>
              <a:rPr lang="es-ES" b="1" dirty="0"/>
              <a:t>gasto innecesario</a:t>
            </a:r>
            <a:r>
              <a:rPr lang="es-ES" dirty="0"/>
              <a:t> voy a eliminar para lograrlo? (Compromiso)</a:t>
            </a:r>
          </a:p>
          <a:p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44" y="2560320"/>
            <a:ext cx="4715254" cy="31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09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´´La botella de los sueños´´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PE" dirty="0"/>
              <a:t> Cada estudiante utiliza una botella o frasco vacío.</a:t>
            </a:r>
          </a:p>
          <a:p>
            <a:r>
              <a:rPr lang="es-PE" dirty="0"/>
              <a:t> En un papel pone una meta o sueño a largo plazo que quieren lograr a través del ahorro.</a:t>
            </a:r>
          </a:p>
          <a:p>
            <a:r>
              <a:rPr lang="es-PE" dirty="0"/>
              <a:t> Todos colocan sus papelitos en ´´La botella de los sueños´´ y comparte con los demás su meta.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PE" dirty="0"/>
              <a:t>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2"/>
          <a:stretch/>
        </p:blipFill>
        <p:spPr>
          <a:xfrm>
            <a:off x="6277908" y="2560320"/>
            <a:ext cx="4618689" cy="330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PE" sz="8000" dirty="0"/>
              <a:t>Reflexión final</a:t>
            </a:r>
            <a:endParaRPr lang="en-US" sz="8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4965952" cy="3318936"/>
          </a:xfrm>
        </p:spPr>
        <p:txBody>
          <a:bodyPr>
            <a:normAutofit fontScale="85000" lnSpcReduction="20000"/>
          </a:bodyPr>
          <a:lstStyle/>
          <a:p>
            <a:r>
              <a:rPr lang="es-PE" dirty="0"/>
              <a:t> </a:t>
            </a:r>
            <a:r>
              <a:rPr lang="es-ES" sz="4000" dirty="0"/>
              <a:t>Ahorrar no depende de cuánto dinero tengas, sino de tu constancia y tu deseo de alcanzar metas. El hábito del ahorro se forma con </a:t>
            </a:r>
            <a:r>
              <a:rPr lang="es-ES" sz="4000" b="1" dirty="0"/>
              <a:t>disciplina</a:t>
            </a:r>
            <a:r>
              <a:rPr lang="es-ES" sz="4000" dirty="0"/>
              <a:t> y </a:t>
            </a:r>
            <a:r>
              <a:rPr lang="es-ES" sz="4000" b="1" dirty="0"/>
              <a:t>responsabilidad</a:t>
            </a:r>
            <a:r>
              <a:rPr lang="es-ES" sz="4000" dirty="0"/>
              <a:t>.</a:t>
            </a:r>
            <a:endParaRPr lang="en-US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51" y="2556932"/>
            <a:ext cx="3873249" cy="342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11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dirty="0"/>
              <a:t>Nunca olvidar</a:t>
            </a:r>
            <a:endParaRPr lang="en-U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 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s-ES" sz="4000" dirty="0"/>
              <a:t>Cada moneda que ahorras, te acerca un paso más a tus sueños.</a:t>
            </a:r>
            <a:endParaRPr lang="en-US" sz="4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70" y="897796"/>
            <a:ext cx="5934262" cy="50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4378" y="926349"/>
            <a:ext cx="9601196" cy="5084486"/>
          </a:xfrm>
        </p:spPr>
        <p:txBody>
          <a:bodyPr/>
          <a:lstStyle/>
          <a:p>
            <a:r>
              <a:rPr lang="es-PE" dirty="0"/>
              <a:t> 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8" y="802535"/>
            <a:ext cx="4675093" cy="50844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199093" y="2683058"/>
            <a:ext cx="6087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000" dirty="0"/>
              <a:t>¡GRACIAS!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225473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6" y="1600200"/>
            <a:ext cx="6815669" cy="729343"/>
          </a:xfrm>
        </p:spPr>
        <p:txBody>
          <a:bodyPr/>
          <a:lstStyle/>
          <a:p>
            <a:r>
              <a:rPr lang="es-E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</a:t>
            </a:r>
            <a:r>
              <a:rPr lang="es-PE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.E.FELIPE SANTIAGO ESTENOS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12424" y="2852057"/>
            <a:ext cx="6575612" cy="2780264"/>
          </a:xfrm>
        </p:spPr>
        <p:txBody>
          <a:bodyPr>
            <a:noAutofit/>
          </a:bodyPr>
          <a:lstStyle/>
          <a:p>
            <a: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EQUIPO FINANCIERO  </a:t>
            </a:r>
            <a:b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NUÑEZ</a:t>
            </a:r>
            <a:b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DIAZ</a:t>
            </a:r>
            <a:b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ZAVALETA</a:t>
            </a:r>
            <a:b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</a:br>
            <a: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PEREYRA </a:t>
            </a:r>
          </a:p>
          <a:p>
            <a:r>
              <a:rPr kumimoji="0" lang="es-PE" sz="18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j-ea"/>
                <a:cs typeface="+mj-cs"/>
              </a:rPr>
              <a:t>5TO D</a:t>
            </a:r>
          </a:p>
          <a:p>
            <a:r>
              <a:rPr lang="es-PE" sz="1800" dirty="0">
                <a:ln w="3175" cmpd="sng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+mj-ea"/>
                <a:cs typeface="+mj-cs"/>
              </a:rPr>
              <a:t>PROFESORA: Jenny Rosario Rodriguez escobar</a:t>
            </a:r>
            <a:endParaRPr lang="en-US" sz="1800" dirty="0">
              <a:solidFill>
                <a:srgbClr val="7030A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800" dirty="0"/>
              <a:t>Propósito de la sesión</a:t>
            </a:r>
            <a:endParaRPr lang="en-US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731744"/>
            <a:ext cx="5293657" cy="3063938"/>
          </a:xfrm>
        </p:spPr>
        <p:txBody>
          <a:bodyPr>
            <a:normAutofit/>
          </a:bodyPr>
          <a:lstStyle/>
          <a:p>
            <a:r>
              <a:rPr lang="es-ES" sz="2800" dirty="0"/>
              <a:t>Que los estudiantes comprendan la importancia del ahorro y aprendan estrategias prácticas para formar un hábito constante y responsable, aplicándolo en su vida cotidiana y futura vida laboral.</a:t>
            </a:r>
          </a:p>
          <a:p>
            <a:endParaRPr lang="en-US" sz="2800" dirty="0"/>
          </a:p>
        </p:txBody>
      </p:sp>
      <p:pic>
        <p:nvPicPr>
          <p:cNvPr id="1028" name="Picture 4" descr="¿Qué es la educación financiera? ¿Y para qué sirve? - Teled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71" y="2731744"/>
            <a:ext cx="3904127" cy="33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Dinámica: El billete perdido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Imaginen que encuentran un billete de 20 soles en la calle. ¿Qué harían con él?</a:t>
            </a:r>
          </a:p>
          <a:p>
            <a:endParaRPr lang="es-ES" dirty="0"/>
          </a:p>
          <a:p>
            <a:r>
              <a:rPr lang="es-ES" dirty="0"/>
              <a:t>¿Quién lo guardaría para ahorrar? ¿Por qué creen que ahorrar sería una inversión más inteligente que gastarlo al instante?</a:t>
            </a:r>
            <a:endParaRPr lang="en-US" dirty="0"/>
          </a:p>
        </p:txBody>
      </p:sp>
      <p:pic>
        <p:nvPicPr>
          <p:cNvPr id="2050" name="Picture 2" descr="Internacional: billete de 20 soles peruano es elegido el segundo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2888656"/>
            <a:ext cx="4714873" cy="265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94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Contextualización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5451976" cy="3310128"/>
          </a:xfrm>
        </p:spPr>
        <p:txBody>
          <a:bodyPr/>
          <a:lstStyle/>
          <a:p>
            <a:r>
              <a:rPr lang="es-ES" dirty="0"/>
              <a:t>Hoy aprenderemos cómo crear un hábito de ahorro, algo esencial para nuestra vida personal y laboral. Ahorrar no solo es guardar dinero, sino también organizarlo para alcanzar nuestras metas y estar preparados para el futuro.</a:t>
            </a:r>
            <a:endParaRPr lang="en-US" dirty="0"/>
          </a:p>
        </p:txBody>
      </p:sp>
      <p:sp>
        <p:nvSpPr>
          <p:cNvPr id="7" name="AutoShape 6" descr="ᐅ Niveles de Educación Financiera - ¿Dónde te Encuentras?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PE" dirty="0"/>
              <a:t> </a:t>
            </a:r>
            <a:endParaRPr lang="en-US" dirty="0"/>
          </a:p>
        </p:txBody>
      </p:sp>
      <p:sp>
        <p:nvSpPr>
          <p:cNvPr id="8" name="AutoShape 8" descr="ᐅ Niveles de Educación Financiera - ¿Dónde te Encuentras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96" y="2560320"/>
            <a:ext cx="3493502" cy="349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8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21977" y="2560320"/>
            <a:ext cx="4827493" cy="3477409"/>
          </a:xfrm>
        </p:spPr>
        <p:txBody>
          <a:bodyPr>
            <a:normAutofit fontScale="32500" lnSpcReduction="20000"/>
          </a:bodyPr>
          <a:lstStyle/>
          <a:p>
            <a:r>
              <a:rPr lang="es-PE" sz="4800" dirty="0"/>
              <a:t> </a:t>
            </a:r>
            <a:r>
              <a:rPr lang="es-ES" sz="4800" b="1" dirty="0"/>
              <a:t>¿Qué es el Ahorro?</a:t>
            </a:r>
          </a:p>
          <a:p>
            <a:r>
              <a:rPr lang="es-ES" sz="4800" dirty="0"/>
              <a:t>El ahorro es la </a:t>
            </a:r>
            <a:r>
              <a:rPr lang="es-ES" sz="4800" b="1" dirty="0"/>
              <a:t>porción de tus ingresos que decides no gastar</a:t>
            </a:r>
            <a:r>
              <a:rPr lang="es-ES" sz="4800" dirty="0"/>
              <a:t> en el presente para poder utilizarla en el futuro.</a:t>
            </a:r>
          </a:p>
          <a:p>
            <a:r>
              <a:rPr lang="es-ES" sz="4800" dirty="0"/>
              <a:t>Es importante destacar dos ideas clave:</a:t>
            </a:r>
          </a:p>
          <a:p>
            <a:r>
              <a:rPr lang="es-ES" sz="4800" b="1" dirty="0"/>
              <a:t>No es lo que sobra:</a:t>
            </a:r>
            <a:r>
              <a:rPr lang="es-ES" sz="4800" dirty="0"/>
              <a:t> El ahorro no debe ser lo que te queda al final del mes después de haber gastado. El ahorro es una </a:t>
            </a:r>
            <a:r>
              <a:rPr lang="es-ES" sz="4800" b="1" dirty="0"/>
              <a:t>decisión consciente</a:t>
            </a:r>
            <a:r>
              <a:rPr lang="es-ES" sz="4800" dirty="0"/>
              <a:t> que debe ser el primer "gasto" o partida que separas de tus ingresos (la regla es </a:t>
            </a:r>
            <a:r>
              <a:rPr lang="es-ES" sz="4800" b="1" dirty="0"/>
              <a:t>"pagarte a ti mismo primero"</a:t>
            </a:r>
            <a:r>
              <a:rPr lang="es-ES" sz="4800" dirty="0"/>
              <a:t>).</a:t>
            </a:r>
          </a:p>
          <a:p>
            <a:r>
              <a:rPr lang="es-ES" sz="4800" b="1" dirty="0"/>
              <a:t>Tiene un propósito:</a:t>
            </a:r>
            <a:r>
              <a:rPr lang="es-ES" sz="4800" dirty="0"/>
              <a:t> El dinero ahorrado no se guarda sin rumbo; se reserva para alcanzar una meta específica o para cubrir una necesidad futura.</a:t>
            </a:r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8448" y="820767"/>
            <a:ext cx="9601196" cy="1303867"/>
          </a:xfrm>
        </p:spPr>
        <p:txBody>
          <a:bodyPr/>
          <a:lstStyle/>
          <a:p>
            <a:r>
              <a:rPr lang="es-PE" dirty="0"/>
              <a:t>¿Cómo crear un habito de ahorro?</a:t>
            </a:r>
            <a:endParaRPr lang="en-U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87353" y="2486361"/>
            <a:ext cx="5015753" cy="339000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s-ES" sz="4800" dirty="0"/>
              <a:t>.</a:t>
            </a:r>
          </a:p>
          <a:p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353" y="2636671"/>
            <a:ext cx="4026589" cy="332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3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011" y="537882"/>
            <a:ext cx="11277601" cy="3872753"/>
          </a:xfrm>
        </p:spPr>
        <p:txBody>
          <a:bodyPr>
            <a:normAutofit fontScale="90000"/>
          </a:bodyPr>
          <a:lstStyle/>
          <a:p>
            <a:pPr algn="l"/>
            <a:r>
              <a:rPr lang="es-PE" sz="2200" dirty="0"/>
              <a:t> </a:t>
            </a:r>
            <a:r>
              <a:rPr lang="es-ES" sz="2200" b="1" dirty="0"/>
              <a:t>¿Por qué es Importante Ahorrar?</a:t>
            </a:r>
            <a:br>
              <a:rPr lang="es-ES" sz="1300" dirty="0"/>
            </a:br>
            <a:r>
              <a:rPr lang="es-ES" sz="1800" b="1" dirty="0"/>
              <a:t>1. Te da Seguridad (Fondo de Emergencia)</a:t>
            </a:r>
            <a:br>
              <a:rPr lang="es-ES" sz="1800" b="1" dirty="0"/>
            </a:br>
            <a:r>
              <a:rPr lang="es-ES" sz="1800" dirty="0"/>
              <a:t>El ahorro es tu red de seguridad. Es lo que te permite enfrentar imprevistos </a:t>
            </a:r>
            <a:r>
              <a:rPr lang="es-ES" sz="1800" b="1" dirty="0"/>
              <a:t>sin endeudarte</a:t>
            </a:r>
            <a:r>
              <a:rPr lang="es-ES" sz="1800" dirty="0"/>
              <a:t>.</a:t>
            </a:r>
            <a:br>
              <a:rPr lang="es-ES" sz="1800" dirty="0"/>
            </a:br>
            <a:r>
              <a:rPr lang="es-ES" sz="1800" b="1" dirty="0"/>
              <a:t>Ejemplos:</a:t>
            </a:r>
            <a:r>
              <a:rPr lang="es-ES" sz="1800" dirty="0"/>
              <a:t> Una emergencia médica, la rotura de un electrodoméstico importante, o quedarte sin ingresos temporalmente.</a:t>
            </a:r>
            <a:br>
              <a:rPr lang="es-ES" sz="1800" dirty="0"/>
            </a:br>
            <a:r>
              <a:rPr lang="es-ES" sz="1800" b="1" dirty="0"/>
              <a:t>El beneficio:</a:t>
            </a:r>
            <a:r>
              <a:rPr lang="es-ES" sz="1800" dirty="0"/>
              <a:t> Evitas pedir préstamos con altos intereses o depender de la ayuda de terceros.</a:t>
            </a:r>
            <a:br>
              <a:rPr lang="es-ES" sz="1800" dirty="0"/>
            </a:br>
            <a:r>
              <a:rPr lang="es-ES" sz="1800" b="1" dirty="0"/>
              <a:t>2. Te Permite Cumplir Metas Grandes</a:t>
            </a:r>
            <a:br>
              <a:rPr lang="es-ES" sz="1800" b="1" dirty="0"/>
            </a:br>
            <a:r>
              <a:rPr lang="es-ES" sz="1800" dirty="0"/>
              <a:t>Si no ahorras, las metas costosas (como comprar una casa, pagar la universidad o iniciar un negocio) son inalcanzables sin recurrir a deudas.</a:t>
            </a:r>
            <a:br>
              <a:rPr lang="es-ES" sz="1800" dirty="0"/>
            </a:br>
            <a:r>
              <a:rPr lang="es-ES" sz="1800" b="1" dirty="0"/>
              <a:t>El beneficio:</a:t>
            </a:r>
            <a:r>
              <a:rPr lang="es-ES" sz="1800" dirty="0"/>
              <a:t> El ahorro te permite comprar cosas importantes al contado o dar un enganche fuerte, pagando </a:t>
            </a:r>
            <a:r>
              <a:rPr lang="es-ES" sz="1800" b="1" dirty="0"/>
              <a:t>menos intereses</a:t>
            </a:r>
            <a:r>
              <a:rPr lang="es-ES" sz="1800" dirty="0"/>
              <a:t> a largo plazo.</a:t>
            </a:r>
            <a:br>
              <a:rPr lang="es-ES" sz="1800" dirty="0"/>
            </a:br>
            <a:r>
              <a:rPr lang="es-ES" sz="1800" b="1" dirty="0"/>
              <a:t>3. Fomenta la Disciplina y el Control</a:t>
            </a:r>
            <a:br>
              <a:rPr lang="es-ES" sz="1800" b="1" dirty="0"/>
            </a:br>
            <a:r>
              <a:rPr lang="es-ES" sz="1800" dirty="0"/>
              <a:t>Ahorrar es un </a:t>
            </a:r>
            <a:r>
              <a:rPr lang="es-ES" sz="1800" b="1" dirty="0"/>
              <a:t>hábito</a:t>
            </a:r>
            <a:r>
              <a:rPr lang="es-ES" sz="1800" dirty="0"/>
              <a:t>. Practicarlo te obliga a ser más consciente de tus gastos (a identificar los "gastos hormiga") y a vivir dentro de tus posibilidades.</a:t>
            </a:r>
            <a:br>
              <a:rPr lang="es-ES" sz="1800" dirty="0"/>
            </a:br>
            <a:r>
              <a:rPr lang="es-ES" sz="1800" b="1" dirty="0"/>
              <a:t>El beneficio:</a:t>
            </a:r>
            <a:r>
              <a:rPr lang="es-ES" sz="1800" dirty="0"/>
              <a:t> Al tener control sobre tu dinero, adquieres </a:t>
            </a:r>
            <a:r>
              <a:rPr lang="es-ES" sz="1800" b="1" dirty="0"/>
              <a:t>libertad financiera</a:t>
            </a:r>
            <a:r>
              <a:rPr lang="es-ES" sz="1800" dirty="0"/>
              <a:t> y reduces el estrés asociado a las deudas y la incertidumbre económica.</a:t>
            </a:r>
            <a:br>
              <a:rPr lang="es-ES" sz="1600" dirty="0"/>
            </a:br>
            <a:endParaRPr lang="en-US" sz="1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81704" y="4572000"/>
            <a:ext cx="9592732" cy="981636"/>
          </a:xfrm>
        </p:spPr>
        <p:txBody>
          <a:bodyPr>
            <a:normAutofit/>
          </a:bodyPr>
          <a:lstStyle/>
          <a:p>
            <a:r>
              <a:rPr lang="en-US" sz="3600" dirty="0">
                <a:hlinkClick r:id="rId2"/>
              </a:rPr>
              <a:t>https://www.youtube.com/watch?v=IzQgef5FA5Y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58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/>
              <a:t>Ahorrar te da opciones y poder</a:t>
            </a:r>
            <a:r>
              <a:rPr lang="es-ES" sz="3200" dirty="0"/>
              <a:t>. Es la diferencia entre reaccionar a las emergencias y planificar tu futuro.</a:t>
            </a:r>
            <a:endParaRPr lang="en-US" sz="32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97" y="2684556"/>
            <a:ext cx="7174006" cy="3009900"/>
          </a:xfrm>
        </p:spPr>
      </p:pic>
    </p:spTree>
    <p:extLst>
      <p:ext uri="{BB962C8B-B14F-4D97-AF65-F5344CB8AC3E}">
        <p14:creationId xmlns:p14="http://schemas.microsoft.com/office/powerpoint/2010/main" val="386913589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6080" y="1116106"/>
            <a:ext cx="9372600" cy="1183341"/>
          </a:xfrm>
        </p:spPr>
        <p:txBody>
          <a:bodyPr>
            <a:normAutofit fontScale="90000"/>
          </a:bodyPr>
          <a:lstStyle/>
          <a:p>
            <a:r>
              <a:rPr lang="es-PE" dirty="0"/>
              <a:t>¿En que consiste la regla del 20%?</a:t>
            </a:r>
            <a:br>
              <a:rPr lang="es-PE" dirty="0"/>
            </a:br>
            <a:r>
              <a:rPr lang="es-PE" dirty="0"/>
              <a:t> </a:t>
            </a:r>
            <a:r>
              <a:rPr lang="es-ES" sz="2200" dirty="0"/>
              <a:t>La regla 50/30/20 establece que debes dividir tu ingreso neto mensual (después de impuestos) en tres categorías principales:</a:t>
            </a:r>
            <a:br>
              <a:rPr lang="es-ES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78224" y="2560319"/>
            <a:ext cx="5163670" cy="3652221"/>
          </a:xfrm>
        </p:spPr>
        <p:txBody>
          <a:bodyPr>
            <a:normAutofit fontScale="40000" lnSpcReduction="20000"/>
          </a:bodyPr>
          <a:lstStyle/>
          <a:p>
            <a:r>
              <a:rPr lang="es-PE" sz="2200" dirty="0"/>
              <a:t> </a:t>
            </a:r>
            <a:r>
              <a:rPr lang="es-ES" sz="3500" b="1" dirty="0"/>
              <a:t>El Foco: El 20% para el Ahorro</a:t>
            </a:r>
          </a:p>
          <a:p>
            <a:r>
              <a:rPr lang="es-ES" sz="3500" dirty="0"/>
              <a:t>El </a:t>
            </a:r>
            <a:r>
              <a:rPr lang="es-ES" sz="3500" b="1" dirty="0"/>
              <a:t>20%</a:t>
            </a:r>
            <a:r>
              <a:rPr lang="es-ES" sz="3500" dirty="0"/>
              <a:t> es la cantidad que debes </a:t>
            </a:r>
            <a:r>
              <a:rPr lang="es-ES" sz="3500" b="1" dirty="0"/>
              <a:t>apartar inmediatamente</a:t>
            </a:r>
            <a:r>
              <a:rPr lang="es-ES" sz="3500" dirty="0"/>
              <a:t> al recibir tu ingreso, antes de hacer cualquier otro gasto. Este dinero debe ir dirigido a:</a:t>
            </a:r>
          </a:p>
          <a:p>
            <a:r>
              <a:rPr lang="es-ES" sz="3500" b="1" dirty="0"/>
              <a:t>Fondo de Emergencia:</a:t>
            </a:r>
            <a:r>
              <a:rPr lang="es-ES" sz="3500" dirty="0"/>
              <a:t> Dinero reservado para imprevistos (médicos, reparaciones urgentes, etc.).</a:t>
            </a:r>
          </a:p>
          <a:p>
            <a:r>
              <a:rPr lang="es-ES" sz="3500" b="1" dirty="0"/>
              <a:t>Metas a Largo Plazo:</a:t>
            </a:r>
            <a:r>
              <a:rPr lang="es-ES" sz="3500" dirty="0"/>
              <a:t> Ahorro para la universidad, un viaje costoso o una inversión futura.</a:t>
            </a:r>
          </a:p>
          <a:p>
            <a:r>
              <a:rPr lang="es-ES" sz="3500" b="1" dirty="0"/>
              <a:t>Pago de Deudas (Extra):</a:t>
            </a:r>
            <a:r>
              <a:rPr lang="es-ES" sz="3500" dirty="0"/>
              <a:t> Si tienes deudas con altas tasas de interés, puedes destinar parte de este 20% a pagarlas más rápido.</a:t>
            </a:r>
          </a:p>
          <a:p>
            <a:r>
              <a:rPr lang="es-ES" sz="3500" b="1" dirty="0"/>
              <a:t>¿Por qué es tan Efectiva?</a:t>
            </a:r>
          </a:p>
          <a:p>
            <a:r>
              <a:rPr lang="es-ES" sz="3500" dirty="0"/>
              <a:t>La efectividad de esta regla radica en que te obliga a </a:t>
            </a:r>
            <a:r>
              <a:rPr lang="es-ES" sz="3500" b="1" dirty="0"/>
              <a:t>pagar tu futuro primero</a:t>
            </a:r>
            <a:r>
              <a:rPr lang="es-ES" sz="3500" dirty="0"/>
              <a:t>. Al destinar el 20% al ahorro desde el inicio, el 80% restante de tu dinero ya tiene un propósito (necesidades o deseos), lo que te ayuda a evitar gastos impulsivos y a mantener la disciplina.</a:t>
            </a:r>
          </a:p>
          <a:p>
            <a:endParaRPr lang="en-US" sz="2000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51203105"/>
              </p:ext>
            </p:extLst>
          </p:nvPr>
        </p:nvGraphicFramePr>
        <p:xfrm>
          <a:off x="5836024" y="2560319"/>
          <a:ext cx="5652245" cy="3404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092">
                  <a:extLst>
                    <a:ext uri="{9D8B030D-6E8A-4147-A177-3AD203B41FA5}">
                      <a16:colId xmlns:a16="http://schemas.microsoft.com/office/drawing/2014/main" val="679862168"/>
                    </a:ext>
                  </a:extLst>
                </a:gridCol>
                <a:gridCol w="1296951">
                  <a:extLst>
                    <a:ext uri="{9D8B030D-6E8A-4147-A177-3AD203B41FA5}">
                      <a16:colId xmlns:a16="http://schemas.microsoft.com/office/drawing/2014/main" val="389682074"/>
                    </a:ext>
                  </a:extLst>
                </a:gridCol>
                <a:gridCol w="3169202">
                  <a:extLst>
                    <a:ext uri="{9D8B030D-6E8A-4147-A177-3AD203B41FA5}">
                      <a16:colId xmlns:a16="http://schemas.microsoft.com/office/drawing/2014/main" val="3079725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Porcentaje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Categoría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Descripción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8978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Necesidades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Este porcentaje cubre todos los gastos </a:t>
                      </a:r>
                      <a:r>
                        <a:rPr lang="es-ES" sz="1600" b="1" dirty="0"/>
                        <a:t>esenciales e ineludibles</a:t>
                      </a:r>
                      <a:r>
                        <a:rPr lang="es-ES" sz="1600" dirty="0"/>
                        <a:t> para vivir.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48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E" dirty="0"/>
                        <a:t>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Deseos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Este porcentaje se destina a todos los gastos </a:t>
                      </a:r>
                      <a:r>
                        <a:rPr lang="es-ES" sz="1600" b="1" dirty="0"/>
                        <a:t>no esenciales</a:t>
                      </a:r>
                      <a:r>
                        <a:rPr lang="es-ES" sz="1600" dirty="0"/>
                        <a:t>, que mejoran tu calidad de vida pero sin los cuales podrías sobrevivir.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658610"/>
                  </a:ext>
                </a:extLst>
              </a:tr>
              <a:tr h="874895">
                <a:tc>
                  <a:txBody>
                    <a:bodyPr/>
                    <a:lstStyle/>
                    <a:p>
                      <a:r>
                        <a:rPr lang="es-PE" dirty="0"/>
                        <a:t>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dirty="0"/>
                        <a:t>Ahorros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Este es el porcentaje que debes </a:t>
                      </a:r>
                      <a:r>
                        <a:rPr lang="es-ES" sz="1600" b="1" dirty="0"/>
                        <a:t>guardar primero</a:t>
                      </a:r>
                      <a:r>
                        <a:rPr lang="es-ES" sz="1600" dirty="0"/>
                        <a:t> para tus metas futuras y tu seguridad financiera.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85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73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984</Words>
  <Application>Microsoft Office PowerPoint</Application>
  <PresentationFormat>Panorámica</PresentationFormat>
  <Paragraphs>66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Algerian</vt:lpstr>
      <vt:lpstr>Arial</vt:lpstr>
      <vt:lpstr>Garamond</vt:lpstr>
      <vt:lpstr>Orgánico</vt:lpstr>
      <vt:lpstr>EDUCACION FINANCIERA</vt:lpstr>
      <vt:lpstr>I.E.FELIPE SANTIAGO ESTENOS</vt:lpstr>
      <vt:lpstr>Propósito de la sesión</vt:lpstr>
      <vt:lpstr>Dinámica: El billete perdido</vt:lpstr>
      <vt:lpstr>Contextualización </vt:lpstr>
      <vt:lpstr>¿Cómo crear un habito de ahorro?</vt:lpstr>
      <vt:lpstr> ¿Por qué es Importante Ahorrar? 1. Te da Seguridad (Fondo de Emergencia) El ahorro es tu red de seguridad. Es lo que te permite enfrentar imprevistos sin endeudarte. Ejemplos: Una emergencia médica, la rotura de un electrodoméstico importante, o quedarte sin ingresos temporalmente. El beneficio: Evitas pedir préstamos con altos intereses o depender de la ayuda de terceros. 2. Te Permite Cumplir Metas Grandes Si no ahorras, las metas costosas (como comprar una casa, pagar la universidad o iniciar un negocio) son inalcanzables sin recurrir a deudas. El beneficio: El ahorro te permite comprar cosas importantes al contado o dar un enganche fuerte, pagando menos intereses a largo plazo. 3. Fomenta la Disciplina y el Control Ahorrar es un hábito. Practicarlo te obliga a ser más consciente de tus gastos (a identificar los "gastos hormiga") y a vivir dentro de tus posibilidades. El beneficio: Al tener control sobre tu dinero, adquieres libertad financiera y reduces el estrés asociado a las deudas y la incertidumbre económica. </vt:lpstr>
      <vt:lpstr>Ahorrar te da opciones y poder. Es la diferencia entre reaccionar a las emergencias y planificar tu futuro.</vt:lpstr>
      <vt:lpstr>¿En que consiste la regla del 20%?  La regla 50/30/20 establece que debes dividir tu ingreso neto mensual (después de impuestos) en tres categorías principales: </vt:lpstr>
      <vt:lpstr>¿Qué son los gastos hormiga? https://www.youtube.com/shorts/zJjVHIvKBSM </vt:lpstr>
      <vt:lpstr>Mi plan personal de ahorro</vt:lpstr>
      <vt:lpstr>´´La botella de los sueños´´</vt:lpstr>
      <vt:lpstr>Reflexión final</vt:lpstr>
      <vt:lpstr>Nunca olvidar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EDUCACION FINANCIERA</dc:title>
  <dc:creator>PC</dc:creator>
  <cp:lastModifiedBy>Jenny Rodriguez</cp:lastModifiedBy>
  <cp:revision>12</cp:revision>
  <dcterms:created xsi:type="dcterms:W3CDTF">2025-10-10T03:17:48Z</dcterms:created>
  <dcterms:modified xsi:type="dcterms:W3CDTF">2025-10-17T05:19:30Z</dcterms:modified>
</cp:coreProperties>
</file>